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5"/>
  </p:notesMasterIdLst>
  <p:sldIdLst>
    <p:sldId id="256" r:id="rId2"/>
    <p:sldId id="275" r:id="rId3"/>
    <p:sldId id="258" r:id="rId4"/>
    <p:sldId id="259" r:id="rId5"/>
    <p:sldId id="282" r:id="rId6"/>
    <p:sldId id="283" r:id="rId7"/>
    <p:sldId id="298" r:id="rId8"/>
    <p:sldId id="299" r:id="rId9"/>
    <p:sldId id="265" r:id="rId10"/>
    <p:sldId id="276" r:id="rId11"/>
    <p:sldId id="300" r:id="rId12"/>
    <p:sldId id="301" r:id="rId13"/>
    <p:sldId id="302" r:id="rId14"/>
    <p:sldId id="303" r:id="rId15"/>
    <p:sldId id="304" r:id="rId16"/>
    <p:sldId id="305" r:id="rId17"/>
    <p:sldId id="308" r:id="rId18"/>
    <p:sldId id="309" r:id="rId19"/>
    <p:sldId id="261" r:id="rId20"/>
    <p:sldId id="289" r:id="rId21"/>
    <p:sldId id="306" r:id="rId22"/>
    <p:sldId id="307" r:id="rId23"/>
    <p:sldId id="262" r:id="rId24"/>
  </p:sldIdLst>
  <p:sldSz cx="12192000" cy="6858000"/>
  <p:notesSz cx="6858000" cy="9144000"/>
  <p:embeddedFontLst>
    <p:embeddedFont>
      <p:font typeface="Bernard MT Condensed" panose="02050806060905020404" pitchFamily="18" charset="77"/>
      <p:regular r:id="rId26"/>
    </p:embeddedFont>
    <p:embeddedFont>
      <p:font typeface="Broadway BT" pitchFamily="82"/>
      <p:regular r:id="rId27"/>
    </p:embeddedFon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Microsoft YaHei" panose="020B0503020204020204" pitchFamily="34" charset="-122"/>
      <p:regular r:id="rId34"/>
      <p:bold r:id="rId35"/>
    </p:embeddedFont>
    <p:embeddedFont>
      <p:font typeface="Microsoft YaHei" panose="020B0503020204020204" pitchFamily="34" charset="-122"/>
      <p:regular r:id="rId34"/>
      <p:bold r:id="rId35"/>
    </p:embeddedFont>
  </p:embeddedFont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19">
          <p15:clr>
            <a:srgbClr val="A4A3A4"/>
          </p15:clr>
        </p15:guide>
        <p15:guide id="2" pos="386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F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541"/>
  </p:normalViewPr>
  <p:slideViewPr>
    <p:cSldViewPr snapToGrid="0">
      <p:cViewPr varScale="1">
        <p:scale>
          <a:sx n="103" d="100"/>
          <a:sy n="103" d="100"/>
        </p:scale>
        <p:origin x="896" y="168"/>
      </p:cViewPr>
      <p:guideLst>
        <p:guide orient="horz" pos="2319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E3D607E-A3B7-4BD8-A9BC-6E272B0CD3F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D35352-F38E-4C69-8A82-2E41D6A224F9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E8D5F93-477D-944C-A3B4-2A30ABF673F1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4" name="幻灯片图像占位符 3">
            <a:extLst>
              <a:ext uri="{FF2B5EF4-FFF2-40B4-BE49-F238E27FC236}">
                <a16:creationId xmlns:a16="http://schemas.microsoft.com/office/drawing/2014/main" id="{5AA3E2C7-96AC-436F-B0DD-6DDAAC81B0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>
            <a:extLst>
              <a:ext uri="{FF2B5EF4-FFF2-40B4-BE49-F238E27FC236}">
                <a16:creationId xmlns:a16="http://schemas.microsoft.com/office/drawing/2014/main" id="{9A6DE5A0-71D3-46B2-BD1D-16804D5830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56369B-0AFB-4696-B18F-77E649755F8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472F951-DE80-4E92-879A-F70325C493A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E8854B4D-EB32-184B-BE82-1ED448ED7A7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幻灯片图像占位符 1">
            <a:extLst>
              <a:ext uri="{FF2B5EF4-FFF2-40B4-BE49-F238E27FC236}">
                <a16:creationId xmlns:a16="http://schemas.microsoft.com/office/drawing/2014/main" id="{BEA0B0DA-DC78-254D-86D0-6FB96A249DF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备注占位符 2">
            <a:extLst>
              <a:ext uri="{FF2B5EF4-FFF2-40B4-BE49-F238E27FC236}">
                <a16:creationId xmlns:a16="http://schemas.microsoft.com/office/drawing/2014/main" id="{B21E08E9-0C08-9546-8808-983A5E243E53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124" name="灯片编号占位符 3">
            <a:extLst>
              <a:ext uri="{FF2B5EF4-FFF2-40B4-BE49-F238E27FC236}">
                <a16:creationId xmlns:a16="http://schemas.microsoft.com/office/drawing/2014/main" id="{9FDD3895-1278-394C-B716-0A2423E035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7BE88303-D344-DA4F-8923-728D7DB2CAA5}" type="slidenum">
              <a:rPr lang="zh-CN" altLang="en-US"/>
              <a:pPr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>
            <a:extLst>
              <a:ext uri="{FF2B5EF4-FFF2-40B4-BE49-F238E27FC236}">
                <a16:creationId xmlns:a16="http://schemas.microsoft.com/office/drawing/2014/main" id="{44A1DED3-A93C-6F48-A8E6-12EDCCE2DA8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备注占位符 2">
            <a:extLst>
              <a:ext uri="{FF2B5EF4-FFF2-40B4-BE49-F238E27FC236}">
                <a16:creationId xmlns:a16="http://schemas.microsoft.com/office/drawing/2014/main" id="{4534523E-05D7-D742-82D9-B58D20D672DA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6" name="灯片编号占位符 3">
            <a:extLst>
              <a:ext uri="{FF2B5EF4-FFF2-40B4-BE49-F238E27FC236}">
                <a16:creationId xmlns:a16="http://schemas.microsoft.com/office/drawing/2014/main" id="{289C9D6E-2B99-724A-95F1-6FF12FF467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fld id="{B7AB4F3A-DFF7-9D41-9772-E886F05DD6A3}" type="slidenum">
              <a:rPr lang="zh-CN" altLang="en-US"/>
              <a:pPr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C949447-204F-4E4C-B4A0-747AE83BB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00CEBE-0B89-184C-A41B-39F19B95374A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7B5AA16-E596-6341-930D-ECC077A89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95A70A-355D-C948-B67A-3D17BA922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DAA62AD-5C09-E64A-8FBF-8F41A8ED491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744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AD8557-3A2A-3B41-884D-87FDF0A77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A1FFBDE-0524-4643-ABBC-5BE67E5FCC48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67F71A-B66C-E84C-AB6F-C3F6D5716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2F4107-1A3D-BC48-805C-6D0EC94E1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428118-42D5-F943-9D32-2E3E9077B0C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958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B029A4-FC92-A841-B8F3-40A9E596E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5D2629-DB69-1846-AD84-BAE2A00C1ED6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29C6AD3-3855-2242-B7E8-2765425F9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8DFC62-2E64-DC45-ABF6-093128B4D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2E94D58-E265-C542-9303-5B8374493CE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140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50BE47-E3FE-2742-848B-BDFE31525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286163-3A11-4640-AE50-8B733E4943E2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4F7F39-8974-164F-9C86-DC8288D102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8F37A9-8E33-6240-8D04-AF0A07BD3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CC333B-5DE0-B047-ABD6-313E05767CF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1707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13811C-B762-1145-92FC-B3ACE7D67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8B374A-D2F2-6A41-8A56-3AFB3D5D92F8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942B69-1A14-4B46-930D-59FB21F593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83E31-C683-2940-A2A0-94653E206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A4A916-CB15-F44D-AA9F-3C14A203CC8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0176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DCD98A40-2431-A64D-BF20-1BAE6CFCC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C96DA9-869E-204D-8A94-0F6A872B0ABE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0143C86F-5C5F-1740-BAEB-A68867C2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F3CA6F30-A77C-5843-8557-22FE207B4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0DB768-37AC-2C46-B8C2-6BDF6F7A0E1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0125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>
            <a:extLst>
              <a:ext uri="{FF2B5EF4-FFF2-40B4-BE49-F238E27FC236}">
                <a16:creationId xmlns:a16="http://schemas.microsoft.com/office/drawing/2014/main" id="{7BFDAE18-D3F4-D940-84EA-D7AF2D23E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507D167-A1D4-2A49-AE7E-60D334E9C7BA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8" name="页脚占位符 4">
            <a:extLst>
              <a:ext uri="{FF2B5EF4-FFF2-40B4-BE49-F238E27FC236}">
                <a16:creationId xmlns:a16="http://schemas.microsoft.com/office/drawing/2014/main" id="{D795BC47-8DE8-8345-8AFE-6809AAA3D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EAAFAE42-7BD0-2E46-B776-F06B3B329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AB682D-82AB-3142-BB6C-4CCC2E353A1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62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>
            <a:extLst>
              <a:ext uri="{FF2B5EF4-FFF2-40B4-BE49-F238E27FC236}">
                <a16:creationId xmlns:a16="http://schemas.microsoft.com/office/drawing/2014/main" id="{F288ABF9-6671-424F-BA3B-120A61E92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94A25F1-6BD9-0A41-92C5-4AD5C9089D56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4" name="页脚占位符 4">
            <a:extLst>
              <a:ext uri="{FF2B5EF4-FFF2-40B4-BE49-F238E27FC236}">
                <a16:creationId xmlns:a16="http://schemas.microsoft.com/office/drawing/2014/main" id="{DB12394F-CDA9-E84F-8DD4-C8ED7A71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>
            <a:extLst>
              <a:ext uri="{FF2B5EF4-FFF2-40B4-BE49-F238E27FC236}">
                <a16:creationId xmlns:a16="http://schemas.microsoft.com/office/drawing/2014/main" id="{883FBE1A-57FD-824F-8D0B-926A136B6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065B415-C3D5-8045-9F7A-D1258405978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8169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>
            <a:extLst>
              <a:ext uri="{FF2B5EF4-FFF2-40B4-BE49-F238E27FC236}">
                <a16:creationId xmlns:a16="http://schemas.microsoft.com/office/drawing/2014/main" id="{D045F6BE-6331-F74F-ABD4-BAEA1583B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3879FE-947C-4D4F-8FAB-B91CE83DFB79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3" name="页脚占位符 4">
            <a:extLst>
              <a:ext uri="{FF2B5EF4-FFF2-40B4-BE49-F238E27FC236}">
                <a16:creationId xmlns:a16="http://schemas.microsoft.com/office/drawing/2014/main" id="{7367EDD9-01CF-7E44-9794-D82976C67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>
            <a:extLst>
              <a:ext uri="{FF2B5EF4-FFF2-40B4-BE49-F238E27FC236}">
                <a16:creationId xmlns:a16="http://schemas.microsoft.com/office/drawing/2014/main" id="{C7E5164B-8470-5D4F-B4CA-D753A4070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56D415-9A8F-2C48-8811-7FF7C62D008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7375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21043B66-09A8-0240-89DF-15182C367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AEA625-A78C-0249-BA9F-F8F00582A8F0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CE1984E6-7739-F245-A2C9-5E38AD86E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48D489B1-31BF-6849-A79A-E82D2C1D3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C7AC48-E06B-5E43-A315-A4D78E9BB2B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1231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>
            <a:extLst>
              <a:ext uri="{FF2B5EF4-FFF2-40B4-BE49-F238E27FC236}">
                <a16:creationId xmlns:a16="http://schemas.microsoft.com/office/drawing/2014/main" id="{B281FEED-523D-BD45-AC10-5F0C5481E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602914D-16FB-3946-B3EF-D48637A65211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6" name="页脚占位符 4">
            <a:extLst>
              <a:ext uri="{FF2B5EF4-FFF2-40B4-BE49-F238E27FC236}">
                <a16:creationId xmlns:a16="http://schemas.microsoft.com/office/drawing/2014/main" id="{D0148C4F-2840-BB4A-8459-09F1C79B5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9776C648-A489-2F49-9BD4-2E2DC83A1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79FD4B-BAEC-3A4F-B665-20D8FDB4605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7657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>
            <a:extLst>
              <a:ext uri="{FF2B5EF4-FFF2-40B4-BE49-F238E27FC236}">
                <a16:creationId xmlns:a16="http://schemas.microsoft.com/office/drawing/2014/main" id="{217AD2FB-5929-B14A-A6D1-571E66724F4A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>
            <a:extLst>
              <a:ext uri="{FF2B5EF4-FFF2-40B4-BE49-F238E27FC236}">
                <a16:creationId xmlns:a16="http://schemas.microsoft.com/office/drawing/2014/main" id="{0DB141FE-91BE-1C4F-9830-5915184A451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18CC02-9590-4E02-A446-EE880720DD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2252A393-25E2-9249-965F-C8DCAF6D00A4}" type="datetimeFigureOut">
              <a:rPr lang="zh-CN" altLang="en-US"/>
              <a:pPr>
                <a:defRPr/>
              </a:pPr>
              <a:t>2019/9/10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B5C9B16-7735-46A1-BDDB-7DC092AC150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ABC2223-4E1D-4CC0-8CC4-1DC047CA26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7B4D0847-DAE6-2F42-A7BD-7B481CCA105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图片 4">
            <a:extLst>
              <a:ext uri="{FF2B5EF4-FFF2-40B4-BE49-F238E27FC236}">
                <a16:creationId xmlns:a16="http://schemas.microsoft.com/office/drawing/2014/main" id="{501B27E9-76E4-4342-AF7D-0F89BBA143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835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0C62DB96-7389-49A3-A25B-8A089EC1E7F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A1CC181E-3A14-4E9B-B31D-ECFB2653FD48}"/>
              </a:ext>
            </a:extLst>
          </p:cNvPr>
          <p:cNvCxnSpPr/>
          <p:nvPr/>
        </p:nvCxnSpPr>
        <p:spPr>
          <a:xfrm>
            <a:off x="4452938" y="2246313"/>
            <a:ext cx="0" cy="2393950"/>
          </a:xfrm>
          <a:prstGeom prst="line">
            <a:avLst/>
          </a:prstGeom>
          <a:ln w="476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7" name="文本框 9">
            <a:extLst>
              <a:ext uri="{FF2B5EF4-FFF2-40B4-BE49-F238E27FC236}">
                <a16:creationId xmlns:a16="http://schemas.microsoft.com/office/drawing/2014/main" id="{7FB30DD3-3E15-7E44-AD92-D25503C517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49813" y="2914650"/>
            <a:ext cx="69802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dirty="0">
                <a:solidFill>
                  <a:schemeClr val="bg1"/>
                </a:solidFill>
              </a:rPr>
              <a:t>Credit Card Fraud Detection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8" name="文本框 10">
            <a:extLst>
              <a:ext uri="{FF2B5EF4-FFF2-40B4-BE49-F238E27FC236}">
                <a16:creationId xmlns:a16="http://schemas.microsoft.com/office/drawing/2014/main" id="{1E85675C-4613-5B40-8E0D-72FD6A7C81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68849" y="4003675"/>
            <a:ext cx="4794245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 Xuhang  Liu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6670DBD-915D-42DD-A296-422D5C38F8FE}"/>
              </a:ext>
            </a:extLst>
          </p:cNvPr>
          <p:cNvSpPr/>
          <p:nvPr/>
        </p:nvSpPr>
        <p:spPr>
          <a:xfrm>
            <a:off x="4867274" y="2303463"/>
            <a:ext cx="4695809" cy="587375"/>
          </a:xfrm>
          <a:prstGeom prst="rect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80" name="文本框 13">
            <a:extLst>
              <a:ext uri="{FF2B5EF4-FFF2-40B4-BE49-F238E27FC236}">
                <a16:creationId xmlns:a16="http://schemas.microsoft.com/office/drawing/2014/main" id="{4C7788E0-9F56-7648-888B-EFB2F4709C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2038" y="2393950"/>
            <a:ext cx="480329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INFO 6105 --- Final Project PPT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025C1513-B208-436F-947D-F10204FC4292}"/>
              </a:ext>
            </a:extLst>
          </p:cNvPr>
          <p:cNvPicPr>
            <a:picLocks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125767" y="2393950"/>
            <a:ext cx="2127600" cy="2127600"/>
          </a:xfrm>
          <a:prstGeom prst="ellipse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图片 10">
            <a:extLst>
              <a:ext uri="{FF2B5EF4-FFF2-40B4-BE49-F238E27FC236}">
                <a16:creationId xmlns:a16="http://schemas.microsoft.com/office/drawing/2014/main" id="{DB4B8CDE-473D-084E-BB04-D9BAA29E7F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78774484-79E7-4E6E-82C7-362B8FFC67FB}"/>
              </a:ext>
            </a:extLst>
          </p:cNvPr>
          <p:cNvSpPr/>
          <p:nvPr/>
        </p:nvSpPr>
        <p:spPr>
          <a:xfrm>
            <a:off x="-9525" y="5614113"/>
            <a:ext cx="12211050" cy="1239837"/>
          </a:xfrm>
          <a:prstGeom prst="rect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4B344E2-41E7-4F36-8FB6-58EFD2145A59}"/>
              </a:ext>
            </a:extLst>
          </p:cNvPr>
          <p:cNvSpPr/>
          <p:nvPr/>
        </p:nvSpPr>
        <p:spPr>
          <a:xfrm>
            <a:off x="-19050" y="-9877"/>
            <a:ext cx="12211050" cy="5628040"/>
          </a:xfrm>
          <a:prstGeom prst="rect">
            <a:avLst/>
          </a:prstGeom>
          <a:solidFill>
            <a:schemeClr val="tx1"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F7642F4-9AF5-4757-811D-C230AFC1B8FD}"/>
              </a:ext>
            </a:extLst>
          </p:cNvPr>
          <p:cNvSpPr/>
          <p:nvPr/>
        </p:nvSpPr>
        <p:spPr>
          <a:xfrm>
            <a:off x="457200" y="473075"/>
            <a:ext cx="2581275" cy="20335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59B0614-810D-4BEC-A571-3F9E208F6959}"/>
              </a:ext>
            </a:extLst>
          </p:cNvPr>
          <p:cNvSpPr/>
          <p:nvPr/>
        </p:nvSpPr>
        <p:spPr>
          <a:xfrm>
            <a:off x="446088" y="2900363"/>
            <a:ext cx="2743200" cy="18288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440" name="文本框 15">
            <a:extLst>
              <a:ext uri="{FF2B5EF4-FFF2-40B4-BE49-F238E27FC236}">
                <a16:creationId xmlns:a16="http://schemas.microsoft.com/office/drawing/2014/main" id="{1E4AB104-43B2-8349-8AB0-10A92DBB04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320" y="3022237"/>
            <a:ext cx="27797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buNone/>
              <a:defRPr/>
            </a:pPr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DNN Model</a:t>
            </a:r>
          </a:p>
        </p:txBody>
      </p:sp>
      <p:sp>
        <p:nvSpPr>
          <p:cNvPr id="13321" name="文本框 16">
            <a:extLst>
              <a:ext uri="{FF2B5EF4-FFF2-40B4-BE49-F238E27FC236}">
                <a16:creationId xmlns:a16="http://schemas.microsoft.com/office/drawing/2014/main" id="{D4F6B817-837D-43A5-9BBE-994BA761BB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0384" y="623968"/>
            <a:ext cx="583247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KNN Model</a:t>
            </a:r>
            <a:endParaRPr lang="en-US" altLang="zh-CN" sz="2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5167A58-9136-4441-AD15-DFCEC03E6B62}"/>
              </a:ext>
            </a:extLst>
          </p:cNvPr>
          <p:cNvSpPr/>
          <p:nvPr/>
        </p:nvSpPr>
        <p:spPr>
          <a:xfrm>
            <a:off x="3633788" y="471488"/>
            <a:ext cx="5913437" cy="20351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3358F3C-DB9C-4B52-9D23-A296ABA77DE8}"/>
              </a:ext>
            </a:extLst>
          </p:cNvPr>
          <p:cNvSpPr/>
          <p:nvPr/>
        </p:nvSpPr>
        <p:spPr>
          <a:xfrm>
            <a:off x="3633788" y="2900363"/>
            <a:ext cx="5913437" cy="18288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444" name="文本框 19">
            <a:extLst>
              <a:ext uri="{FF2B5EF4-FFF2-40B4-BE49-F238E27FC236}">
                <a16:creationId xmlns:a16="http://schemas.microsoft.com/office/drawing/2014/main" id="{6A16BE7A-9B14-B148-8138-8F625C9172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8834" y="3027804"/>
            <a:ext cx="552132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Random Forest, XGBoost, and Regression Models</a:t>
            </a:r>
          </a:p>
        </p:txBody>
      </p:sp>
      <p:sp>
        <p:nvSpPr>
          <p:cNvPr id="18445" name="文本框 23">
            <a:extLst>
              <a:ext uri="{FF2B5EF4-FFF2-40B4-BE49-F238E27FC236}">
                <a16:creationId xmlns:a16="http://schemas.microsoft.com/office/drawing/2014/main" id="{3A5A848B-0673-5441-AF3A-4A0835A102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71893" y="5954713"/>
            <a:ext cx="718661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40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Key Models</a:t>
            </a:r>
            <a:endParaRPr lang="zh-CN" altLang="en-US" sz="4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6">
            <a:extLst>
              <a:ext uri="{FF2B5EF4-FFF2-40B4-BE49-F238E27FC236}">
                <a16:creationId xmlns:a16="http://schemas.microsoft.com/office/drawing/2014/main" id="{027285B1-EE74-6F42-8E75-1FB76FAB5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8320" y="623968"/>
            <a:ext cx="2520155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20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SVM Model</a:t>
            </a:r>
            <a:endParaRPr lang="en-US" altLang="zh-CN" sz="2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D2B9-DBF3-BB4C-9EB8-FFF490D6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SVM model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2F20DB-803C-CB40-9665-A7F22B98C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10594466" cy="19877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5A87DD-B3F0-0940-8F80-67CB3770893E}"/>
              </a:ext>
            </a:extLst>
          </p:cNvPr>
          <p:cNvSpPr txBox="1"/>
          <p:nvPr/>
        </p:nvSpPr>
        <p:spPr>
          <a:xfrm>
            <a:off x="838200" y="3855308"/>
            <a:ext cx="4932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Re-balanced class weigh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C4AAD8-35FD-DD4F-BDA7-1752F841A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224640"/>
            <a:ext cx="9817100" cy="248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816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D2B9-DBF3-BB4C-9EB8-FFF490D6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KNN model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5A87DD-B3F0-0940-8F80-67CB3770893E}"/>
              </a:ext>
            </a:extLst>
          </p:cNvPr>
          <p:cNvSpPr txBox="1"/>
          <p:nvPr/>
        </p:nvSpPr>
        <p:spPr>
          <a:xfrm>
            <a:off x="838200" y="1594021"/>
            <a:ext cx="4932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With grid search hypermeter tuning: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ED6832-11EA-C04B-8C4A-A3200D214A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07685"/>
            <a:ext cx="5791200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4012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D2B9-DBF3-BB4C-9EB8-FFF490D6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DNN model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1B1AD5-A243-C74E-B404-E64BAB27F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562100"/>
            <a:ext cx="7033054" cy="30632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1B8B51B-0B7D-524B-A544-60C2C227A6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806360"/>
            <a:ext cx="9121346" cy="166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188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D2B9-DBF3-BB4C-9EB8-FFF490D6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CA3109-B40D-974F-B225-679D29401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72396"/>
            <a:ext cx="8605386" cy="22986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00918E-4779-8041-93FC-9233290CA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136253"/>
            <a:ext cx="9194800" cy="229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62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D2B9-DBF3-BB4C-9EB8-FFF490D6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XGBoost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716BB9-C448-CF42-86F8-013AF1894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397000"/>
            <a:ext cx="5791200" cy="16399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722E71-16A5-E944-8389-335ABEF08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1886" y="1397000"/>
            <a:ext cx="4046838" cy="301935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1B61D5-1EE5-8345-98AE-37F3E81D5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204281"/>
            <a:ext cx="3573162" cy="334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9427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D2B9-DBF3-BB4C-9EB8-FFF490D6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 Regression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54EBE1-C0E8-7740-A55B-5CF848C9E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94996"/>
            <a:ext cx="8356600" cy="1841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C254001-5C95-C14B-ACAD-A2032D1CB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93126"/>
            <a:ext cx="109982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4831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D2B9-DBF3-BB4C-9EB8-FFF490D6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Cost-Sensitive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5A87DD-B3F0-0940-8F80-67CB3770893E}"/>
              </a:ext>
            </a:extLst>
          </p:cNvPr>
          <p:cNvSpPr txBox="1"/>
          <p:nvPr/>
        </p:nvSpPr>
        <p:spPr>
          <a:xfrm>
            <a:off x="838200" y="1506022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idea behind cost-sensitive learning is to take the example dependent costs into account and make predictions that aim to minimize the overall costs instead of minimizing misclassifications.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E5B238-DCCD-4A5F-8DC0-CFA0A95B4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42845"/>
            <a:ext cx="9920591" cy="273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7151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AD2B9-DBF3-BB4C-9EB8-FFF490D6F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 Minimum Risk (BMR)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5A87DD-B3F0-0940-8F80-67CB3770893E}"/>
              </a:ext>
            </a:extLst>
          </p:cNvPr>
          <p:cNvSpPr txBox="1"/>
          <p:nvPr/>
        </p:nvSpPr>
        <p:spPr>
          <a:xfrm>
            <a:off x="838200" y="1506022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BMR classifier is a decision model based on quantifying tradeoffs between various decisions using probabilities and the costs that accompany such decisions.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7AF95E3-A2DC-4E38-A396-B30DB146FEA5}"/>
              </a:ext>
            </a:extLst>
          </p:cNvPr>
          <p:cNvSpPr/>
          <p:nvPr/>
        </p:nvSpPr>
        <p:spPr>
          <a:xfrm>
            <a:off x="838200" y="3921253"/>
            <a:ext cx="849251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latin typeface="Calibri Light" panose="020F0302020204030204" pitchFamily="34" charset="0"/>
                <a:cs typeface="Calibri Light" panose="020F0302020204030204" pitchFamily="34" charset="0"/>
              </a:rPr>
              <a:t>Cost-Sensitive Random Forest (CSRF)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AC2F64A-427F-4DB3-B03B-AF54AECE95B4}"/>
              </a:ext>
            </a:extLst>
          </p:cNvPr>
          <p:cNvSpPr/>
          <p:nvPr/>
        </p:nvSpPr>
        <p:spPr>
          <a:xfrm>
            <a:off x="838200" y="4846082"/>
            <a:ext cx="57081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Introduce the costs during the estimation of the methods.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09700B-2E60-4F40-A90A-1D583F9B29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9182"/>
          <a:stretch/>
        </p:blipFill>
        <p:spPr>
          <a:xfrm>
            <a:off x="838200" y="2445628"/>
            <a:ext cx="8782050" cy="12766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F03A050-E8C3-4B49-98E4-748339BFC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5443714"/>
            <a:ext cx="8229600" cy="105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237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E4E41A2-B847-7543-A28D-C5975919A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338" name="文本框 3">
            <a:extLst>
              <a:ext uri="{FF2B5EF4-FFF2-40B4-BE49-F238E27FC236}">
                <a16:creationId xmlns:a16="http://schemas.microsoft.com/office/drawing/2014/main" id="{E18FEB88-0B21-B046-8C6B-E8EEA8BE73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6035" y="1652587"/>
            <a:ext cx="2324100" cy="377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3900" dirty="0">
                <a:solidFill>
                  <a:srgbClr val="A6A6A6"/>
                </a:solidFill>
                <a:latin typeface="Broadway BT" pitchFamily="82" charset="0"/>
                <a:ea typeface="微软雅黑" panose="020B0503020204020204" pitchFamily="34" charset="-122"/>
              </a:rPr>
              <a:t>4</a:t>
            </a:r>
            <a:endParaRPr lang="zh-CN" altLang="en-US" sz="23900" dirty="0">
              <a:solidFill>
                <a:srgbClr val="A6A6A6"/>
              </a:solidFill>
              <a:latin typeface="Broadway BT" pitchFamily="82" charset="0"/>
              <a:ea typeface="微软雅黑" panose="020B0503020204020204" pitchFamily="34" charset="-122"/>
            </a:endParaRPr>
          </a:p>
        </p:txBody>
      </p:sp>
      <p:sp>
        <p:nvSpPr>
          <p:cNvPr id="14339" name="文本框 4">
            <a:extLst>
              <a:ext uri="{FF2B5EF4-FFF2-40B4-BE49-F238E27FC236}">
                <a16:creationId xmlns:a16="http://schemas.microsoft.com/office/drawing/2014/main" id="{ADB8C8F5-B285-D54E-A27E-6ECA6DFED0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1788" y="3427412"/>
            <a:ext cx="6861175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FCEAF33-92AA-4377-AFC3-FE3898347C2F}"/>
              </a:ext>
            </a:extLst>
          </p:cNvPr>
          <p:cNvSpPr/>
          <p:nvPr/>
        </p:nvSpPr>
        <p:spPr>
          <a:xfrm>
            <a:off x="4281488" y="2738437"/>
            <a:ext cx="4145820" cy="650875"/>
          </a:xfrm>
          <a:prstGeom prst="rect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41" name="文本框 9">
            <a:extLst>
              <a:ext uri="{FF2B5EF4-FFF2-40B4-BE49-F238E27FC236}">
                <a16:creationId xmlns:a16="http://schemas.microsoft.com/office/drawing/2014/main" id="{FFC4391B-F9E3-F44C-9272-139907D9AD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1488" y="2619871"/>
            <a:ext cx="4615377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dirty="0">
                <a:solidFill>
                  <a:schemeClr val="bg1"/>
                </a:solidFill>
              </a:rPr>
              <a:t>Credit Card Fraud Detection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B14136-A028-214B-92F6-CC78E79A6320}"/>
              </a:ext>
            </a:extLst>
          </p:cNvPr>
          <p:cNvSpPr txBox="1"/>
          <p:nvPr/>
        </p:nvSpPr>
        <p:spPr>
          <a:xfrm>
            <a:off x="1320800" y="57573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FBF312B-9F09-6845-8417-F0700D4055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" y="-1"/>
            <a:ext cx="12185621" cy="6857993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EAA9AF05-E09C-45F1-96C4-68DF5259F128}"/>
              </a:ext>
            </a:extLst>
          </p:cNvPr>
          <p:cNvSpPr/>
          <p:nvPr/>
        </p:nvSpPr>
        <p:spPr>
          <a:xfrm>
            <a:off x="-19050" y="2419350"/>
            <a:ext cx="12211050" cy="1981200"/>
          </a:xfrm>
          <a:prstGeom prst="rect">
            <a:avLst/>
          </a:prstGeom>
          <a:solidFill>
            <a:schemeClr val="tx1">
              <a:alpha val="5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/>
          </a:p>
        </p:txBody>
      </p:sp>
      <p:grpSp>
        <p:nvGrpSpPr>
          <p:cNvPr id="4100" name="组合 1">
            <a:extLst>
              <a:ext uri="{FF2B5EF4-FFF2-40B4-BE49-F238E27FC236}">
                <a16:creationId xmlns:a16="http://schemas.microsoft.com/office/drawing/2014/main" id="{ED45D19C-A75C-4741-8EBA-E5C83DF21D82}"/>
              </a:ext>
            </a:extLst>
          </p:cNvPr>
          <p:cNvGrpSpPr>
            <a:grpSpLocks/>
          </p:cNvGrpSpPr>
          <p:nvPr/>
        </p:nvGrpSpPr>
        <p:grpSpPr bwMode="auto">
          <a:xfrm>
            <a:off x="-1588" y="254000"/>
            <a:ext cx="2800351" cy="1028700"/>
            <a:chOff x="-906" y="254000"/>
            <a:chExt cx="2799351" cy="1028700"/>
          </a:xfrm>
        </p:grpSpPr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DC233C6-8D10-4AD0-A53D-EEEA6D1C096B}"/>
                </a:ext>
              </a:extLst>
            </p:cNvPr>
            <p:cNvSpPr/>
            <p:nvPr/>
          </p:nvSpPr>
          <p:spPr>
            <a:xfrm>
              <a:off x="-906" y="254000"/>
              <a:ext cx="2799351" cy="1028700"/>
            </a:xfrm>
            <a:prstGeom prst="rect">
              <a:avLst/>
            </a:prstGeom>
            <a:solidFill>
              <a:srgbClr val="3FCDA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43" name="文本框 8">
              <a:extLst>
                <a:ext uri="{FF2B5EF4-FFF2-40B4-BE49-F238E27FC236}">
                  <a16:creationId xmlns:a16="http://schemas.microsoft.com/office/drawing/2014/main" id="{4D68355E-E5B9-2C43-ADED-8E51DF94B31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5466" y="445184"/>
              <a:ext cx="264795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360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</a:t>
              </a:r>
              <a:endParaRPr lang="zh-CN" altLang="en-US"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" name="椭圆 9" hidden="1">
            <a:extLst>
              <a:ext uri="{FF2B5EF4-FFF2-40B4-BE49-F238E27FC236}">
                <a16:creationId xmlns:a16="http://schemas.microsoft.com/office/drawing/2014/main" id="{2ACB9F10-FBE1-45AA-AE44-327FFDAC5519}"/>
              </a:ext>
            </a:extLst>
          </p:cNvPr>
          <p:cNvSpPr/>
          <p:nvPr/>
        </p:nvSpPr>
        <p:spPr>
          <a:xfrm>
            <a:off x="6724650" y="1466850"/>
            <a:ext cx="457200" cy="457200"/>
          </a:xfrm>
          <a:prstGeom prst="ellipse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椭圆 10" hidden="1">
            <a:extLst>
              <a:ext uri="{FF2B5EF4-FFF2-40B4-BE49-F238E27FC236}">
                <a16:creationId xmlns:a16="http://schemas.microsoft.com/office/drawing/2014/main" id="{50C78941-841F-4000-84EE-40FE1F787EC1}"/>
              </a:ext>
            </a:extLst>
          </p:cNvPr>
          <p:cNvSpPr/>
          <p:nvPr/>
        </p:nvSpPr>
        <p:spPr>
          <a:xfrm>
            <a:off x="6724650" y="2590800"/>
            <a:ext cx="457200" cy="457200"/>
          </a:xfrm>
          <a:prstGeom prst="ellipse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椭圆 11" hidden="1">
            <a:extLst>
              <a:ext uri="{FF2B5EF4-FFF2-40B4-BE49-F238E27FC236}">
                <a16:creationId xmlns:a16="http://schemas.microsoft.com/office/drawing/2014/main" id="{E3D7C8B8-A85E-4E4B-A203-DDEA875E9998}"/>
              </a:ext>
            </a:extLst>
          </p:cNvPr>
          <p:cNvSpPr/>
          <p:nvPr/>
        </p:nvSpPr>
        <p:spPr>
          <a:xfrm>
            <a:off x="6724650" y="3714750"/>
            <a:ext cx="457200" cy="457200"/>
          </a:xfrm>
          <a:prstGeom prst="ellipse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3" name="椭圆 12" hidden="1">
            <a:extLst>
              <a:ext uri="{FF2B5EF4-FFF2-40B4-BE49-F238E27FC236}">
                <a16:creationId xmlns:a16="http://schemas.microsoft.com/office/drawing/2014/main" id="{2E16C9E8-0E40-4912-995B-74ABD41B437F}"/>
              </a:ext>
            </a:extLst>
          </p:cNvPr>
          <p:cNvSpPr/>
          <p:nvPr/>
        </p:nvSpPr>
        <p:spPr>
          <a:xfrm>
            <a:off x="6743700" y="4838700"/>
            <a:ext cx="457200" cy="457200"/>
          </a:xfrm>
          <a:prstGeom prst="ellipse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105" name="文本框 13" hidden="1">
            <a:extLst>
              <a:ext uri="{FF2B5EF4-FFF2-40B4-BE49-F238E27FC236}">
                <a16:creationId xmlns:a16="http://schemas.microsoft.com/office/drawing/2014/main" id="{FDC2BE39-59E0-5A40-BAD0-C189F4CAFB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8075" y="1433513"/>
            <a:ext cx="40005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公众账号基本信息介绍</a:t>
            </a:r>
          </a:p>
        </p:txBody>
      </p:sp>
      <p:sp>
        <p:nvSpPr>
          <p:cNvPr id="4106" name="文本框 14" hidden="1">
            <a:extLst>
              <a:ext uri="{FF2B5EF4-FFF2-40B4-BE49-F238E27FC236}">
                <a16:creationId xmlns:a16="http://schemas.microsoft.com/office/drawing/2014/main" id="{4D843891-2967-3F44-9962-5B1757589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8075" y="2590800"/>
            <a:ext cx="360045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图文信息统计分析</a:t>
            </a:r>
          </a:p>
        </p:txBody>
      </p:sp>
      <p:sp>
        <p:nvSpPr>
          <p:cNvPr id="4107" name="文本框 15" hidden="1">
            <a:extLst>
              <a:ext uri="{FF2B5EF4-FFF2-40B4-BE49-F238E27FC236}">
                <a16:creationId xmlns:a16="http://schemas.microsoft.com/office/drawing/2014/main" id="{54AC5E3F-5742-4440-B53C-2298FF29E8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8075" y="3786188"/>
            <a:ext cx="3838575" cy="800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商业软文信息统计分析</a:t>
            </a:r>
          </a:p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endParaRPr lang="zh-CN" altLang="en-US" sz="1800"/>
          </a:p>
        </p:txBody>
      </p:sp>
      <p:sp>
        <p:nvSpPr>
          <p:cNvPr id="4108" name="文本框 16" hidden="1">
            <a:extLst>
              <a:ext uri="{FF2B5EF4-FFF2-40B4-BE49-F238E27FC236}">
                <a16:creationId xmlns:a16="http://schemas.microsoft.com/office/drawing/2014/main" id="{C86B40E0-80FD-0C4B-8E70-349E1B72E8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8075" y="4857750"/>
            <a:ext cx="1552575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zh-CN" altLang="en-US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F2997E5-19AD-E748-B693-3D6313948C96}"/>
              </a:ext>
            </a:extLst>
          </p:cNvPr>
          <p:cNvGrpSpPr>
            <a:grpSpLocks/>
          </p:cNvGrpSpPr>
          <p:nvPr/>
        </p:nvGrpSpPr>
        <p:grpSpPr bwMode="auto">
          <a:xfrm>
            <a:off x="0" y="2686050"/>
            <a:ext cx="2798763" cy="1406525"/>
            <a:chOff x="0" y="2685845"/>
            <a:chExt cx="2798445" cy="1406070"/>
          </a:xfrm>
        </p:grpSpPr>
        <p:cxnSp>
          <p:nvCxnSpPr>
            <p:cNvPr id="19" name="直接连接符 18">
              <a:extLst>
                <a:ext uri="{FF2B5EF4-FFF2-40B4-BE49-F238E27FC236}">
                  <a16:creationId xmlns:a16="http://schemas.microsoft.com/office/drawing/2014/main" id="{8265A9E7-CF98-435A-A75A-C7574FFEB573}"/>
                </a:ext>
              </a:extLst>
            </p:cNvPr>
            <p:cNvCxnSpPr/>
            <p:nvPr/>
          </p:nvCxnSpPr>
          <p:spPr>
            <a:xfrm>
              <a:off x="0" y="3425381"/>
              <a:ext cx="1347635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弧形 19">
              <a:extLst>
                <a:ext uri="{FF2B5EF4-FFF2-40B4-BE49-F238E27FC236}">
                  <a16:creationId xmlns:a16="http://schemas.microsoft.com/office/drawing/2014/main" id="{A62940E6-58D7-4335-B0FC-889B7FB7FCCD}"/>
                </a:ext>
              </a:extLst>
            </p:cNvPr>
            <p:cNvSpPr/>
            <p:nvPr/>
          </p:nvSpPr>
          <p:spPr>
            <a:xfrm>
              <a:off x="1347635" y="2685845"/>
              <a:ext cx="1450810" cy="1406070"/>
            </a:xfrm>
            <a:prstGeom prst="arc">
              <a:avLst>
                <a:gd name="adj1" fmla="val 10593415"/>
                <a:gd name="adj2" fmla="val 137738"/>
              </a:avLst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4" name="组合 5">
            <a:extLst>
              <a:ext uri="{FF2B5EF4-FFF2-40B4-BE49-F238E27FC236}">
                <a16:creationId xmlns:a16="http://schemas.microsoft.com/office/drawing/2014/main" id="{7951275D-E976-EB40-97E4-FA637253CE5E}"/>
              </a:ext>
            </a:extLst>
          </p:cNvPr>
          <p:cNvGrpSpPr>
            <a:grpSpLocks/>
          </p:cNvGrpSpPr>
          <p:nvPr/>
        </p:nvGrpSpPr>
        <p:grpSpPr bwMode="auto">
          <a:xfrm>
            <a:off x="2763838" y="2686050"/>
            <a:ext cx="2808287" cy="1406525"/>
            <a:chOff x="2764367" y="2685844"/>
            <a:chExt cx="2808104" cy="1406070"/>
          </a:xfrm>
        </p:grpSpPr>
        <p:cxnSp>
          <p:nvCxnSpPr>
            <p:cNvPr id="21" name="直接连接符 20">
              <a:extLst>
                <a:ext uri="{FF2B5EF4-FFF2-40B4-BE49-F238E27FC236}">
                  <a16:creationId xmlns:a16="http://schemas.microsoft.com/office/drawing/2014/main" id="{96D46B06-BDEC-4FD2-9CA4-76465711011E}"/>
                </a:ext>
              </a:extLst>
            </p:cNvPr>
            <p:cNvCxnSpPr/>
            <p:nvPr/>
          </p:nvCxnSpPr>
          <p:spPr>
            <a:xfrm>
              <a:off x="2764367" y="3423793"/>
              <a:ext cx="1363573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弧形 21">
              <a:extLst>
                <a:ext uri="{FF2B5EF4-FFF2-40B4-BE49-F238E27FC236}">
                  <a16:creationId xmlns:a16="http://schemas.microsoft.com/office/drawing/2014/main" id="{D4BE364B-9B3B-41D3-9C80-956A3A658250}"/>
                </a:ext>
              </a:extLst>
            </p:cNvPr>
            <p:cNvSpPr/>
            <p:nvPr/>
          </p:nvSpPr>
          <p:spPr>
            <a:xfrm rot="10800000">
              <a:off x="4121591" y="2685844"/>
              <a:ext cx="1450880" cy="1406070"/>
            </a:xfrm>
            <a:prstGeom prst="arc">
              <a:avLst>
                <a:gd name="adj1" fmla="val 10840130"/>
                <a:gd name="adj2" fmla="val 21397055"/>
              </a:avLst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5" name="组合 39">
            <a:extLst>
              <a:ext uri="{FF2B5EF4-FFF2-40B4-BE49-F238E27FC236}">
                <a16:creationId xmlns:a16="http://schemas.microsoft.com/office/drawing/2014/main" id="{B20722E1-83AF-BA45-B438-C0A68EC065EC}"/>
              </a:ext>
            </a:extLst>
          </p:cNvPr>
          <p:cNvGrpSpPr>
            <a:grpSpLocks/>
          </p:cNvGrpSpPr>
          <p:nvPr/>
        </p:nvGrpSpPr>
        <p:grpSpPr bwMode="auto">
          <a:xfrm>
            <a:off x="5586413" y="2725738"/>
            <a:ext cx="2816225" cy="1406525"/>
            <a:chOff x="5585886" y="2725963"/>
            <a:chExt cx="2816021" cy="1406070"/>
          </a:xfrm>
        </p:grpSpPr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5AB68D70-C553-4DD5-9A3F-D2B14AB05CB8}"/>
                </a:ext>
              </a:extLst>
            </p:cNvPr>
            <p:cNvCxnSpPr/>
            <p:nvPr/>
          </p:nvCxnSpPr>
          <p:spPr>
            <a:xfrm>
              <a:off x="5585886" y="3424237"/>
              <a:ext cx="1381025" cy="9522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弧形 23">
              <a:extLst>
                <a:ext uri="{FF2B5EF4-FFF2-40B4-BE49-F238E27FC236}">
                  <a16:creationId xmlns:a16="http://schemas.microsoft.com/office/drawing/2014/main" id="{6A2391A9-A3EC-4104-A107-D6C984CC4790}"/>
                </a:ext>
              </a:extLst>
            </p:cNvPr>
            <p:cNvSpPr/>
            <p:nvPr/>
          </p:nvSpPr>
          <p:spPr>
            <a:xfrm>
              <a:off x="6951037" y="2725963"/>
              <a:ext cx="1450870" cy="1406070"/>
            </a:xfrm>
            <a:prstGeom prst="arc">
              <a:avLst>
                <a:gd name="adj1" fmla="val 10753503"/>
                <a:gd name="adj2" fmla="val 124940"/>
              </a:avLst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6" name="组合 59">
            <a:extLst>
              <a:ext uri="{FF2B5EF4-FFF2-40B4-BE49-F238E27FC236}">
                <a16:creationId xmlns:a16="http://schemas.microsoft.com/office/drawing/2014/main" id="{0F7133A2-6FC0-2B4A-9E95-8D8725E24A44}"/>
              </a:ext>
            </a:extLst>
          </p:cNvPr>
          <p:cNvGrpSpPr>
            <a:grpSpLocks/>
          </p:cNvGrpSpPr>
          <p:nvPr/>
        </p:nvGrpSpPr>
        <p:grpSpPr bwMode="auto">
          <a:xfrm>
            <a:off x="8389938" y="2686050"/>
            <a:ext cx="3802062" cy="1406525"/>
            <a:chOff x="8389711" y="2685844"/>
            <a:chExt cx="3802289" cy="1406070"/>
          </a:xfrm>
        </p:grpSpPr>
        <p:grpSp>
          <p:nvGrpSpPr>
            <p:cNvPr id="4132" name="组合 57">
              <a:extLst>
                <a:ext uri="{FF2B5EF4-FFF2-40B4-BE49-F238E27FC236}">
                  <a16:creationId xmlns:a16="http://schemas.microsoft.com/office/drawing/2014/main" id="{1127B9E1-151D-6246-B3A4-5340BCAA7DA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389711" y="2685844"/>
              <a:ext cx="2786222" cy="1406070"/>
              <a:chOff x="8389711" y="2685844"/>
              <a:chExt cx="2786222" cy="1406070"/>
            </a:xfrm>
          </p:grpSpPr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ED105328-3BA7-4E11-BE2E-3B0849F351A5}"/>
                  </a:ext>
                </a:extLst>
              </p:cNvPr>
              <p:cNvCxnSpPr/>
              <p:nvPr/>
            </p:nvCxnSpPr>
            <p:spPr>
              <a:xfrm flipV="1">
                <a:off x="8389711" y="3433315"/>
                <a:ext cx="1360568" cy="0"/>
              </a:xfrm>
              <a:prstGeom prst="line">
                <a:avLst/>
              </a:prstGeom>
              <a:ln w="476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弧形 25">
                <a:extLst>
                  <a:ext uri="{FF2B5EF4-FFF2-40B4-BE49-F238E27FC236}">
                    <a16:creationId xmlns:a16="http://schemas.microsoft.com/office/drawing/2014/main" id="{0F65A2C1-2DA0-4CC8-BFF2-37D03DF07E02}"/>
                  </a:ext>
                </a:extLst>
              </p:cNvPr>
              <p:cNvSpPr/>
              <p:nvPr/>
            </p:nvSpPr>
            <p:spPr>
              <a:xfrm rot="10800000">
                <a:off x="9724878" y="2685844"/>
                <a:ext cx="1451061" cy="1406070"/>
              </a:xfrm>
              <a:prstGeom prst="arc">
                <a:avLst>
                  <a:gd name="adj1" fmla="val 10840130"/>
                  <a:gd name="adj2" fmla="val 21476699"/>
                </a:avLst>
              </a:prstGeom>
              <a:ln w="476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cxnSp>
          <p:nvCxnSpPr>
            <p:cNvPr id="27" name="直接连接符 26">
              <a:extLst>
                <a:ext uri="{FF2B5EF4-FFF2-40B4-BE49-F238E27FC236}">
                  <a16:creationId xmlns:a16="http://schemas.microsoft.com/office/drawing/2014/main" id="{751B9D9E-DD44-4FFF-9DA4-55EB90F79AEE}"/>
                </a:ext>
              </a:extLst>
            </p:cNvPr>
            <p:cNvCxnSpPr/>
            <p:nvPr/>
          </p:nvCxnSpPr>
          <p:spPr>
            <a:xfrm flipV="1">
              <a:off x="11175939" y="3428554"/>
              <a:ext cx="1016061" cy="0"/>
            </a:xfrm>
            <a:prstGeom prst="line">
              <a:avLst/>
            </a:prstGeom>
            <a:ln w="4762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3">
            <a:extLst>
              <a:ext uri="{FF2B5EF4-FFF2-40B4-BE49-F238E27FC236}">
                <a16:creationId xmlns:a16="http://schemas.microsoft.com/office/drawing/2014/main" id="{D908099B-B9A4-C948-9D47-25BC1172D31E}"/>
              </a:ext>
            </a:extLst>
          </p:cNvPr>
          <p:cNvGrpSpPr>
            <a:grpSpLocks/>
          </p:cNvGrpSpPr>
          <p:nvPr/>
        </p:nvGrpSpPr>
        <p:grpSpPr bwMode="auto">
          <a:xfrm>
            <a:off x="1417638" y="2754313"/>
            <a:ext cx="1308100" cy="1338262"/>
            <a:chOff x="1417879" y="2754991"/>
            <a:chExt cx="1307630" cy="1336923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24E84FE4-C153-4E01-8994-195C2E9EDB90}"/>
                </a:ext>
              </a:extLst>
            </p:cNvPr>
            <p:cNvSpPr/>
            <p:nvPr/>
          </p:nvSpPr>
          <p:spPr>
            <a:xfrm>
              <a:off x="1417879" y="2754991"/>
              <a:ext cx="1307630" cy="13369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31" name="文本框 32">
              <a:extLst>
                <a:ext uri="{FF2B5EF4-FFF2-40B4-BE49-F238E27FC236}">
                  <a16:creationId xmlns:a16="http://schemas.microsoft.com/office/drawing/2014/main" id="{92600947-E1A5-2C4F-9D6C-618D363714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2829" y="2874474"/>
              <a:ext cx="717452" cy="1107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6600" dirty="0">
                  <a:solidFill>
                    <a:srgbClr val="3FCDAB"/>
                  </a:solidFill>
                  <a:latin typeface="Kozuka Gothic Pr6N H"/>
                  <a:ea typeface="Kozuka Gothic Pr6N H"/>
                  <a:cs typeface="Kozuka Gothic Pr6N H"/>
                </a:rPr>
                <a:t>1</a:t>
              </a:r>
              <a:endParaRPr lang="zh-CN" altLang="en-US" sz="6600" dirty="0">
                <a:solidFill>
                  <a:srgbClr val="3FCDAB"/>
                </a:solidFill>
                <a:latin typeface="Kozuka Gothic Pr6N H"/>
                <a:ea typeface="Kozuka Gothic Pr6N H"/>
                <a:cs typeface="Kozuka Gothic Pr6N H"/>
              </a:endParaRPr>
            </a:p>
          </p:txBody>
        </p:sp>
      </p:grpSp>
      <p:grpSp>
        <p:nvGrpSpPr>
          <p:cNvPr id="15" name="组合 36">
            <a:extLst>
              <a:ext uri="{FF2B5EF4-FFF2-40B4-BE49-F238E27FC236}">
                <a16:creationId xmlns:a16="http://schemas.microsoft.com/office/drawing/2014/main" id="{31E16795-270A-3E4A-9DED-3B9A4CBE66E7}"/>
              </a:ext>
            </a:extLst>
          </p:cNvPr>
          <p:cNvGrpSpPr>
            <a:grpSpLocks/>
          </p:cNvGrpSpPr>
          <p:nvPr/>
        </p:nvGrpSpPr>
        <p:grpSpPr bwMode="auto">
          <a:xfrm>
            <a:off x="4194175" y="2663825"/>
            <a:ext cx="1306513" cy="1338263"/>
            <a:chOff x="4193449" y="2683517"/>
            <a:chExt cx="1307630" cy="1336923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A8EF3BD5-DF55-4AB5-A6DA-49DC5E5946B4}"/>
                </a:ext>
              </a:extLst>
            </p:cNvPr>
            <p:cNvSpPr/>
            <p:nvPr/>
          </p:nvSpPr>
          <p:spPr>
            <a:xfrm>
              <a:off x="4193449" y="2683517"/>
              <a:ext cx="1307630" cy="13369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29" name="文本框 33">
              <a:extLst>
                <a:ext uri="{FF2B5EF4-FFF2-40B4-BE49-F238E27FC236}">
                  <a16:creationId xmlns:a16="http://schemas.microsoft.com/office/drawing/2014/main" id="{F8CB0810-AFB2-B441-81BC-FA2F648A2F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40859" y="2817964"/>
              <a:ext cx="829994" cy="1107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6600">
                  <a:solidFill>
                    <a:srgbClr val="3FCDAB"/>
                  </a:solidFill>
                  <a:latin typeface="Kozuka Gothic Pr6N H"/>
                  <a:ea typeface="Kozuka Gothic Pr6N H"/>
                  <a:cs typeface="Kozuka Gothic Pr6N H"/>
                </a:rPr>
                <a:t>2</a:t>
              </a:r>
              <a:endParaRPr lang="zh-CN" altLang="en-US" sz="6600" dirty="0">
                <a:solidFill>
                  <a:srgbClr val="3FCDAB"/>
                </a:solidFill>
                <a:latin typeface="Kozuka Gothic Pr6N H"/>
                <a:ea typeface="Kozuka Gothic Pr6N H"/>
                <a:cs typeface="Kozuka Gothic Pr6N H"/>
              </a:endParaRPr>
            </a:p>
          </p:txBody>
        </p:sp>
      </p:grpSp>
      <p:grpSp>
        <p:nvGrpSpPr>
          <p:cNvPr id="16" name="组合 56">
            <a:extLst>
              <a:ext uri="{FF2B5EF4-FFF2-40B4-BE49-F238E27FC236}">
                <a16:creationId xmlns:a16="http://schemas.microsoft.com/office/drawing/2014/main" id="{6375F92E-4CE7-454E-995E-B1EDE65A9BDD}"/>
              </a:ext>
            </a:extLst>
          </p:cNvPr>
          <p:cNvGrpSpPr>
            <a:grpSpLocks/>
          </p:cNvGrpSpPr>
          <p:nvPr/>
        </p:nvGrpSpPr>
        <p:grpSpPr bwMode="auto">
          <a:xfrm>
            <a:off x="7024688" y="2808288"/>
            <a:ext cx="1306512" cy="1336675"/>
            <a:chOff x="7024175" y="2807911"/>
            <a:chExt cx="1307630" cy="1336923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4B41562C-089E-415B-AD08-C6C4118089FA}"/>
                </a:ext>
              </a:extLst>
            </p:cNvPr>
            <p:cNvSpPr/>
            <p:nvPr/>
          </p:nvSpPr>
          <p:spPr>
            <a:xfrm>
              <a:off x="7024175" y="2807911"/>
              <a:ext cx="1307630" cy="13369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27" name="文本框 34">
              <a:extLst>
                <a:ext uri="{FF2B5EF4-FFF2-40B4-BE49-F238E27FC236}">
                  <a16:creationId xmlns:a16="http://schemas.microsoft.com/office/drawing/2014/main" id="{F6AD7293-5037-BC4D-92E3-D3D91DFBB7E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389111" y="2919506"/>
              <a:ext cx="703384" cy="1107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6600" dirty="0">
                  <a:solidFill>
                    <a:srgbClr val="3FCDAB"/>
                  </a:solidFill>
                  <a:latin typeface="Kozuka Gothic Pr6N H"/>
                  <a:ea typeface="Kozuka Gothic Pr6N H"/>
                  <a:cs typeface="Kozuka Gothic Pr6N H"/>
                </a:rPr>
                <a:t>3</a:t>
              </a:r>
              <a:endParaRPr lang="zh-CN" altLang="en-US" sz="6600" dirty="0">
                <a:solidFill>
                  <a:srgbClr val="3FCDAB"/>
                </a:solidFill>
                <a:latin typeface="Kozuka Gothic Pr6N H"/>
                <a:ea typeface="Kozuka Gothic Pr6N H"/>
                <a:cs typeface="Kozuka Gothic Pr6N H"/>
              </a:endParaRPr>
            </a:p>
          </p:txBody>
        </p:sp>
      </p:grpSp>
      <p:grpSp>
        <p:nvGrpSpPr>
          <p:cNvPr id="17" name="组合 58">
            <a:extLst>
              <a:ext uri="{FF2B5EF4-FFF2-40B4-BE49-F238E27FC236}">
                <a16:creationId xmlns:a16="http://schemas.microsoft.com/office/drawing/2014/main" id="{AC99AA53-CD4A-214E-8B67-5D686D255650}"/>
              </a:ext>
            </a:extLst>
          </p:cNvPr>
          <p:cNvGrpSpPr>
            <a:grpSpLocks/>
          </p:cNvGrpSpPr>
          <p:nvPr/>
        </p:nvGrpSpPr>
        <p:grpSpPr bwMode="auto">
          <a:xfrm>
            <a:off x="9810750" y="2700338"/>
            <a:ext cx="1306513" cy="1336675"/>
            <a:chOff x="9810397" y="2700357"/>
            <a:chExt cx="1307630" cy="1336923"/>
          </a:xfrm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E35659F5-0A68-4A3D-8926-5A0AC8580FA4}"/>
                </a:ext>
              </a:extLst>
            </p:cNvPr>
            <p:cNvSpPr/>
            <p:nvPr/>
          </p:nvSpPr>
          <p:spPr>
            <a:xfrm>
              <a:off x="9810397" y="2700357"/>
              <a:ext cx="1307630" cy="133692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4125" name="文本框 35">
              <a:extLst>
                <a:ext uri="{FF2B5EF4-FFF2-40B4-BE49-F238E27FC236}">
                  <a16:creationId xmlns:a16="http://schemas.microsoft.com/office/drawing/2014/main" id="{C4BA348D-E4DC-9A45-821C-06B48C4447A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0159946" y="2835461"/>
              <a:ext cx="464234" cy="1107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6600" dirty="0">
                  <a:solidFill>
                    <a:srgbClr val="3FCDAB"/>
                  </a:solidFill>
                  <a:latin typeface="Kozuka Gothic Pr6N H"/>
                  <a:ea typeface="Kozuka Gothic Pr6N H"/>
                  <a:cs typeface="Kozuka Gothic Pr6N H"/>
                </a:rPr>
                <a:t>4</a:t>
              </a:r>
              <a:endParaRPr lang="zh-CN" altLang="en-US" sz="6600" dirty="0">
                <a:solidFill>
                  <a:srgbClr val="3FCDAB"/>
                </a:solidFill>
                <a:latin typeface="Kozuka Gothic Pr6N H"/>
                <a:ea typeface="Kozuka Gothic Pr6N H"/>
                <a:cs typeface="Kozuka Gothic Pr6N H"/>
              </a:endParaRPr>
            </a:p>
          </p:txBody>
        </p:sp>
      </p:grpSp>
      <p:sp>
        <p:nvSpPr>
          <p:cNvPr id="38" name="文本框 37">
            <a:extLst>
              <a:ext uri="{FF2B5EF4-FFF2-40B4-BE49-F238E27FC236}">
                <a16:creationId xmlns:a16="http://schemas.microsoft.com/office/drawing/2014/main" id="{B1C0CF0A-4167-F047-90E2-DF2AD5FE3E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8800" y="4621213"/>
            <a:ext cx="349044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Problem Statement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34B9E598-F08A-8843-A675-B319A7B96F6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7350" y="1849766"/>
            <a:ext cx="149271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Dataset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194AD4B-2AAD-2F4C-B435-6CF46B67A5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79781" y="4578678"/>
            <a:ext cx="252184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Methodology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745647C6-5D3E-4C4E-8B7C-B96B05FE19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22695" y="1784034"/>
            <a:ext cx="208262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4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4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115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4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4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4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4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245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4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4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38" grpId="0"/>
      <p:bldP spid="41" grpId="0"/>
      <p:bldP spid="44" grpId="0"/>
      <p:bldP spid="4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">
            <a:extLst>
              <a:ext uri="{FF2B5EF4-FFF2-40B4-BE49-F238E27FC236}">
                <a16:creationId xmlns:a16="http://schemas.microsoft.com/office/drawing/2014/main" id="{B043D7DC-12D0-9643-A765-CCCE120A487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03238" y="285750"/>
            <a:ext cx="375443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3200" dirty="0">
                <a:solidFill>
                  <a:schemeClr val="bg2">
                    <a:lumMod val="10000"/>
                  </a:schemeClr>
                </a:solidFill>
                <a:latin typeface="微软雅黑" pitchFamily="34" charset="-122"/>
                <a:ea typeface="微软雅黑" pitchFamily="34" charset="-122"/>
              </a:rPr>
              <a:t>Results</a:t>
            </a:r>
            <a:endParaRPr lang="zh-CN" altLang="en-US" sz="3200" dirty="0">
              <a:solidFill>
                <a:schemeClr val="bg2">
                  <a:lumMod val="1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" name="直接连接符 3">
            <a:extLst>
              <a:ext uri="{FF2B5EF4-FFF2-40B4-BE49-F238E27FC236}">
                <a16:creationId xmlns:a16="http://schemas.microsoft.com/office/drawing/2014/main" id="{60FA8382-8AE9-074D-9DC9-29D9062FEE60}"/>
              </a:ext>
            </a:extLst>
          </p:cNvPr>
          <p:cNvCxnSpPr>
            <a:cxnSpLocks/>
          </p:cNvCxnSpPr>
          <p:nvPr/>
        </p:nvCxnSpPr>
        <p:spPr>
          <a:xfrm>
            <a:off x="628650" y="1021822"/>
            <a:ext cx="1298107" cy="0"/>
          </a:xfrm>
          <a:prstGeom prst="line">
            <a:avLst/>
          </a:prstGeom>
          <a:ln w="3175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A6051A1-2137-A64E-994A-965A22D9454F}"/>
              </a:ext>
            </a:extLst>
          </p:cNvPr>
          <p:cNvSpPr txBox="1"/>
          <p:nvPr/>
        </p:nvSpPr>
        <p:spPr>
          <a:xfrm>
            <a:off x="628650" y="2305599"/>
            <a:ext cx="51225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Regarding  f1 Score , precision, recall, accuracy: </a:t>
            </a:r>
          </a:p>
          <a:p>
            <a:r>
              <a:rPr lang="en-US" dirty="0"/>
              <a:t>	Randomforest and DNN are better models.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092A8664-5644-EE47-A052-A5D99A09C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429000"/>
            <a:ext cx="6311900" cy="17780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F74C68E3-3ECE-3A45-85DA-E386F9853737}"/>
              </a:ext>
            </a:extLst>
          </p:cNvPr>
          <p:cNvSpPr txBox="1"/>
          <p:nvPr/>
        </p:nvSpPr>
        <p:spPr>
          <a:xfrm>
            <a:off x="628650" y="1640628"/>
            <a:ext cx="3885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F1 Score, Precision, Recall, Accuracy</a:t>
            </a:r>
          </a:p>
        </p:txBody>
      </p:sp>
    </p:spTree>
    <p:extLst>
      <p:ext uri="{BB962C8B-B14F-4D97-AF65-F5344CB8AC3E}">
        <p14:creationId xmlns:p14="http://schemas.microsoft.com/office/powerpoint/2010/main" val="13948099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">
            <a:extLst>
              <a:ext uri="{FF2B5EF4-FFF2-40B4-BE49-F238E27FC236}">
                <a16:creationId xmlns:a16="http://schemas.microsoft.com/office/drawing/2014/main" id="{B043D7DC-12D0-9643-A765-CCCE120A487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03238" y="285750"/>
            <a:ext cx="375443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3200" dirty="0">
                <a:solidFill>
                  <a:schemeClr val="bg2">
                    <a:lumMod val="10000"/>
                  </a:schemeClr>
                </a:solidFill>
                <a:latin typeface="微软雅黑" pitchFamily="34" charset="-122"/>
                <a:ea typeface="微软雅黑" pitchFamily="34" charset="-122"/>
              </a:rPr>
              <a:t>Results</a:t>
            </a:r>
            <a:endParaRPr lang="zh-CN" altLang="en-US" sz="3200" dirty="0">
              <a:solidFill>
                <a:schemeClr val="bg2">
                  <a:lumMod val="1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" name="直接连接符 3">
            <a:extLst>
              <a:ext uri="{FF2B5EF4-FFF2-40B4-BE49-F238E27FC236}">
                <a16:creationId xmlns:a16="http://schemas.microsoft.com/office/drawing/2014/main" id="{60FA8382-8AE9-074D-9DC9-29D9062FEE60}"/>
              </a:ext>
            </a:extLst>
          </p:cNvPr>
          <p:cNvCxnSpPr>
            <a:cxnSpLocks/>
          </p:cNvCxnSpPr>
          <p:nvPr/>
        </p:nvCxnSpPr>
        <p:spPr>
          <a:xfrm>
            <a:off x="628650" y="1021822"/>
            <a:ext cx="1213609" cy="0"/>
          </a:xfrm>
          <a:prstGeom prst="line">
            <a:avLst/>
          </a:prstGeom>
          <a:ln w="3175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931EDCB-9190-9247-8D99-AF6842BEEAE3}"/>
              </a:ext>
            </a:extLst>
          </p:cNvPr>
          <p:cNvSpPr txBox="1"/>
          <p:nvPr/>
        </p:nvSpPr>
        <p:spPr>
          <a:xfrm>
            <a:off x="503238" y="2113005"/>
            <a:ext cx="116151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Regarding Area under the ROC Curve: </a:t>
            </a:r>
          </a:p>
          <a:p>
            <a:r>
              <a:rPr lang="en-US" dirty="0"/>
              <a:t>RandomForest (0.9768), KNN (0.9827) and XGBoost (0.9739) are the better models which got roc curve scores above 0.97.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37C3117-2112-404E-B767-B77BC9BE2D6A}"/>
              </a:ext>
            </a:extLst>
          </p:cNvPr>
          <p:cNvSpPr txBox="1"/>
          <p:nvPr/>
        </p:nvSpPr>
        <p:spPr>
          <a:xfrm>
            <a:off x="503238" y="1482811"/>
            <a:ext cx="10190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ROC AUC (Resampling procedures allows a better use of ROC curves and AUC for predictive purposes)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E84869-6805-D946-94C0-06CCF7108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38" y="2943325"/>
            <a:ext cx="5592762" cy="3807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71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">
            <a:extLst>
              <a:ext uri="{FF2B5EF4-FFF2-40B4-BE49-F238E27FC236}">
                <a16:creationId xmlns:a16="http://schemas.microsoft.com/office/drawing/2014/main" id="{B043D7DC-12D0-9643-A765-CCCE120A487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03238" y="285750"/>
            <a:ext cx="375443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3200" dirty="0">
                <a:solidFill>
                  <a:schemeClr val="bg2">
                    <a:lumMod val="10000"/>
                  </a:schemeClr>
                </a:solidFill>
                <a:latin typeface="微软雅黑" pitchFamily="34" charset="-122"/>
                <a:ea typeface="微软雅黑" pitchFamily="34" charset="-122"/>
              </a:rPr>
              <a:t>Conclusion</a:t>
            </a:r>
            <a:endParaRPr lang="zh-CN" altLang="en-US" sz="3200" dirty="0">
              <a:solidFill>
                <a:schemeClr val="bg2">
                  <a:lumMod val="1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5" name="直接连接符 3">
            <a:extLst>
              <a:ext uri="{FF2B5EF4-FFF2-40B4-BE49-F238E27FC236}">
                <a16:creationId xmlns:a16="http://schemas.microsoft.com/office/drawing/2014/main" id="{60FA8382-8AE9-074D-9DC9-29D9062FEE60}"/>
              </a:ext>
            </a:extLst>
          </p:cNvPr>
          <p:cNvCxnSpPr>
            <a:cxnSpLocks/>
          </p:cNvCxnSpPr>
          <p:nvPr/>
        </p:nvCxnSpPr>
        <p:spPr>
          <a:xfrm>
            <a:off x="628650" y="1021822"/>
            <a:ext cx="2040409" cy="0"/>
          </a:xfrm>
          <a:prstGeom prst="line">
            <a:avLst/>
          </a:prstGeom>
          <a:ln w="3175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37C3117-2112-404E-B767-B77BC9BE2D6A}"/>
              </a:ext>
            </a:extLst>
          </p:cNvPr>
          <p:cNvSpPr txBox="1"/>
          <p:nvPr/>
        </p:nvSpPr>
        <p:spPr>
          <a:xfrm>
            <a:off x="503238" y="1257373"/>
            <a:ext cx="82206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 conclusion, with all the models in comparison, </a:t>
            </a:r>
            <a:r>
              <a:rPr lang="en-US" b="1" dirty="0">
                <a:solidFill>
                  <a:srgbClr val="FF0000"/>
                </a:solidFill>
              </a:rPr>
              <a:t>Randomforest</a:t>
            </a:r>
            <a:r>
              <a:rPr lang="en-US" b="1" dirty="0"/>
              <a:t> classifier seems to be the best model regarding all of the metrics we used with score of 97.68%.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8D681D9-72C7-9A4D-8A77-15CC054AE4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055002"/>
            <a:ext cx="7437746" cy="4630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290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图片 3">
            <a:extLst>
              <a:ext uri="{FF2B5EF4-FFF2-40B4-BE49-F238E27FC236}">
                <a16:creationId xmlns:a16="http://schemas.microsoft.com/office/drawing/2014/main" id="{5C209EB0-65B5-1B48-8558-D1F12D0D0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2192000" cy="685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8024E266-9CA4-4694-8906-D9F21A582E8D}"/>
              </a:ext>
            </a:extLst>
          </p:cNvPr>
          <p:cNvSpPr/>
          <p:nvPr/>
        </p:nvSpPr>
        <p:spPr>
          <a:xfrm>
            <a:off x="0" y="-4763"/>
            <a:ext cx="12192000" cy="6858001"/>
          </a:xfrm>
          <a:prstGeom prst="rect">
            <a:avLst/>
          </a:prstGeom>
          <a:solidFill>
            <a:schemeClr val="tx1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0724" name="文本框 6">
            <a:extLst>
              <a:ext uri="{FF2B5EF4-FFF2-40B4-BE49-F238E27FC236}">
                <a16:creationId xmlns:a16="http://schemas.microsoft.com/office/drawing/2014/main" id="{34B46B89-D740-4343-B620-65168CB165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67150" y="2700338"/>
            <a:ext cx="6267450" cy="1446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8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</a:t>
            </a:r>
            <a:r>
              <a:rPr lang="en-US" altLang="zh-CN" sz="8800">
                <a:solidFill>
                  <a:srgbClr val="3FCDA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endParaRPr lang="zh-CN" altLang="en-US" sz="8800">
              <a:solidFill>
                <a:srgbClr val="3FCDA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481A97-FD1D-2342-ADAF-A2D6F5F50F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146" name="文本框 3">
            <a:extLst>
              <a:ext uri="{FF2B5EF4-FFF2-40B4-BE49-F238E27FC236}">
                <a16:creationId xmlns:a16="http://schemas.microsoft.com/office/drawing/2014/main" id="{32421170-5799-4D4D-8183-03B56EF108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52600" y="1390650"/>
            <a:ext cx="2514600" cy="377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3900">
                <a:solidFill>
                  <a:srgbClr val="A6A6A6"/>
                </a:solidFill>
                <a:latin typeface="Broadway BT" pitchFamily="82" charset="0"/>
                <a:ea typeface="微软雅黑" panose="020B0503020204020204" pitchFamily="34" charset="-122"/>
              </a:rPr>
              <a:t>1</a:t>
            </a:r>
            <a:endParaRPr lang="zh-CN" altLang="en-US" sz="23900">
              <a:solidFill>
                <a:srgbClr val="A6A6A6"/>
              </a:solidFill>
              <a:latin typeface="Broadway BT" pitchFamily="82" charset="0"/>
              <a:ea typeface="微软雅黑" panose="020B0503020204020204" pitchFamily="34" charset="-122"/>
            </a:endParaRPr>
          </a:p>
        </p:txBody>
      </p:sp>
      <p:sp>
        <p:nvSpPr>
          <p:cNvPr id="6147" name="矩形 4">
            <a:extLst>
              <a:ext uri="{FF2B5EF4-FFF2-40B4-BE49-F238E27FC236}">
                <a16:creationId xmlns:a16="http://schemas.microsoft.com/office/drawing/2014/main" id="{8704721A-CF18-7D40-B947-EB8689A55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5700" y="3124200"/>
            <a:ext cx="7453313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Problem Statement</a:t>
            </a:r>
            <a:endParaRPr lang="zh-CN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48" name="文本框 6">
            <a:extLst>
              <a:ext uri="{FF2B5EF4-FFF2-40B4-BE49-F238E27FC236}">
                <a16:creationId xmlns:a16="http://schemas.microsoft.com/office/drawing/2014/main" id="{8A8A8BD7-EAA0-624C-857E-09711BE3B5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95700" y="4032250"/>
            <a:ext cx="63627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Final Project Overview</a:t>
            </a: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29925CFE-42A5-48B3-AC84-3A1DA64F0982}"/>
              </a:ext>
            </a:extLst>
          </p:cNvPr>
          <p:cNvSpPr/>
          <p:nvPr/>
        </p:nvSpPr>
        <p:spPr>
          <a:xfrm>
            <a:off x="3962399" y="2495550"/>
            <a:ext cx="4155989" cy="628650"/>
          </a:xfrm>
          <a:prstGeom prst="rect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150" name="文本框 8">
            <a:extLst>
              <a:ext uri="{FF2B5EF4-FFF2-40B4-BE49-F238E27FC236}">
                <a16:creationId xmlns:a16="http://schemas.microsoft.com/office/drawing/2014/main" id="{924EC648-B484-6E4C-B571-70A07C9393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2399" y="2354759"/>
            <a:ext cx="431186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dirty="0">
                <a:solidFill>
                  <a:schemeClr val="bg1"/>
                </a:solidFill>
              </a:rPr>
              <a:t>Credit Card Fraud Detection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0613DC7-0A82-4E0B-802D-EA27F38FF1E1}"/>
              </a:ext>
            </a:extLst>
          </p:cNvPr>
          <p:cNvSpPr txBox="1"/>
          <p:nvPr/>
        </p:nvSpPr>
        <p:spPr>
          <a:xfrm>
            <a:off x="495300" y="265113"/>
            <a:ext cx="8801100" cy="5238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Final Project Overview  --  Problem Statement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FADBCF1-D47D-4421-80BA-A00D0611CD87}"/>
              </a:ext>
            </a:extLst>
          </p:cNvPr>
          <p:cNvSpPr txBox="1"/>
          <p:nvPr/>
        </p:nvSpPr>
        <p:spPr>
          <a:xfrm>
            <a:off x="478367" y="1274762"/>
            <a:ext cx="5503863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Banks, merchants and credit card processors companies lose billions of dollars every year to credit card fraud.</a:t>
            </a:r>
          </a:p>
          <a:p>
            <a:pPr eaLnBrk="1" hangingPunct="1">
              <a:defRPr/>
            </a:pPr>
            <a:endParaRPr lang="en-US" altLang="zh-CN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eaLnBrk="1" hangingPunct="1">
              <a:defRPr/>
            </a:pPr>
            <a:r>
              <a:rPr lang="en-US" altLang="zh-CN" dirty="0">
                <a:solidFill>
                  <a:schemeClr val="tx1">
                    <a:lumMod val="50000"/>
                    <a:lumOff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Todays information on internet: better security, interactivity and trackability</a:t>
            </a:r>
            <a:endParaRPr lang="zh-CN" altLang="en-US" dirty="0">
              <a:solidFill>
                <a:schemeClr val="tx1">
                  <a:lumMod val="50000"/>
                  <a:lumOff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729DEC14-24D6-4D7F-BE4F-A1D29184CFFB}"/>
              </a:ext>
            </a:extLst>
          </p:cNvPr>
          <p:cNvSpPr/>
          <p:nvPr/>
        </p:nvSpPr>
        <p:spPr>
          <a:xfrm>
            <a:off x="6209772" y="1902744"/>
            <a:ext cx="658812" cy="657225"/>
          </a:xfrm>
          <a:prstGeom prst="ellipse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174" name="文本框 18">
            <a:extLst>
              <a:ext uri="{FF2B5EF4-FFF2-40B4-BE49-F238E27FC236}">
                <a16:creationId xmlns:a16="http://schemas.microsoft.com/office/drawing/2014/main" id="{BEAEBCFB-DD7A-B542-9F97-31626430F2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5972" y="1904331"/>
            <a:ext cx="5064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600" dirty="0">
                <a:solidFill>
                  <a:schemeClr val="bg1"/>
                </a:solidFill>
                <a:latin typeface="Broadway BT" pitchFamily="82" charset="0"/>
              </a:rPr>
              <a:t>A</a:t>
            </a:r>
            <a:endParaRPr lang="zh-CN" altLang="en-US" sz="3600" dirty="0">
              <a:solidFill>
                <a:schemeClr val="bg1"/>
              </a:solidFill>
              <a:latin typeface="Broadway BT" pitchFamily="82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B1C697F-F5CF-4984-BFA9-FC71A306DE26}"/>
              </a:ext>
            </a:extLst>
          </p:cNvPr>
          <p:cNvSpPr txBox="1"/>
          <p:nvPr/>
        </p:nvSpPr>
        <p:spPr>
          <a:xfrm>
            <a:off x="7113402" y="2024380"/>
            <a:ext cx="5099050" cy="677108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Credit card companies should able to recognize fraudulent credit card transactions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63621A34-3325-4593-B660-463D999ED5AC}"/>
              </a:ext>
            </a:extLst>
          </p:cNvPr>
          <p:cNvSpPr/>
          <p:nvPr/>
        </p:nvSpPr>
        <p:spPr>
          <a:xfrm>
            <a:off x="6231997" y="3109244"/>
            <a:ext cx="658812" cy="658812"/>
          </a:xfrm>
          <a:prstGeom prst="ellipse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ED4922A-1CFF-49F2-BCBB-2347614A1580}"/>
              </a:ext>
            </a:extLst>
          </p:cNvPr>
          <p:cNvSpPr txBox="1"/>
          <p:nvPr/>
        </p:nvSpPr>
        <p:spPr>
          <a:xfrm>
            <a:off x="7125759" y="3188619"/>
            <a:ext cx="4633913" cy="400110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With help of machine learning models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78" name="文本框 23">
            <a:extLst>
              <a:ext uri="{FF2B5EF4-FFF2-40B4-BE49-F238E27FC236}">
                <a16:creationId xmlns:a16="http://schemas.microsoft.com/office/drawing/2014/main" id="{085CC569-3ADD-FB40-A80A-F9C157FBD3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2959" y="3121944"/>
            <a:ext cx="479425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600">
                <a:solidFill>
                  <a:schemeClr val="bg1"/>
                </a:solidFill>
                <a:latin typeface="Broadway BT" pitchFamily="82" charset="0"/>
              </a:rPr>
              <a:t>B</a:t>
            </a:r>
            <a:endParaRPr lang="zh-CN" altLang="en-US" sz="3600">
              <a:solidFill>
                <a:schemeClr val="bg1"/>
              </a:solidFill>
              <a:latin typeface="Broadway BT" pitchFamily="82" charset="0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9C3246E6-543E-431A-AF3D-7FBF9C8E77E7}"/>
              </a:ext>
            </a:extLst>
          </p:cNvPr>
          <p:cNvSpPr/>
          <p:nvPr/>
        </p:nvSpPr>
        <p:spPr>
          <a:xfrm>
            <a:off x="6251047" y="4298281"/>
            <a:ext cx="658812" cy="658813"/>
          </a:xfrm>
          <a:prstGeom prst="ellipse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180" name="文本框 26">
            <a:extLst>
              <a:ext uri="{FF2B5EF4-FFF2-40B4-BE49-F238E27FC236}">
                <a16:creationId xmlns:a16="http://schemas.microsoft.com/office/drawing/2014/main" id="{D1FC80E7-7595-3640-AB31-9BC1B73D9F4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7247" y="4298281"/>
            <a:ext cx="56356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600">
                <a:solidFill>
                  <a:schemeClr val="bg1"/>
                </a:solidFill>
                <a:latin typeface="Broadway BT" pitchFamily="82" charset="0"/>
              </a:rPr>
              <a:t>C</a:t>
            </a:r>
            <a:endParaRPr lang="zh-CN" altLang="en-US" sz="3600">
              <a:solidFill>
                <a:schemeClr val="bg1"/>
              </a:solidFill>
              <a:latin typeface="Broadway BT" pitchFamily="82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99248C4-D1CD-4AD7-913E-FD8BA3D4779B}"/>
              </a:ext>
            </a:extLst>
          </p:cNvPr>
          <p:cNvSpPr txBox="1"/>
          <p:nvPr/>
        </p:nvSpPr>
        <p:spPr>
          <a:xfrm>
            <a:off x="7125759" y="4374481"/>
            <a:ext cx="4540250" cy="677108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Unfeasible due to huge amounts of data and its complexity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7BA938AF-CC41-4FA2-AC0D-10B46D06A40E}"/>
              </a:ext>
            </a:extLst>
          </p:cNvPr>
          <p:cNvSpPr/>
          <p:nvPr/>
        </p:nvSpPr>
        <p:spPr>
          <a:xfrm>
            <a:off x="6251047" y="5487319"/>
            <a:ext cx="658812" cy="658812"/>
          </a:xfrm>
          <a:prstGeom prst="ellipse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183" name="文本框 31">
            <a:extLst>
              <a:ext uri="{FF2B5EF4-FFF2-40B4-BE49-F238E27FC236}">
                <a16:creationId xmlns:a16="http://schemas.microsoft.com/office/drawing/2014/main" id="{B6BC76B9-1073-A54F-8EA8-E455735799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36772" y="5534944"/>
            <a:ext cx="24288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3600">
                <a:solidFill>
                  <a:schemeClr val="bg1"/>
                </a:solidFill>
                <a:latin typeface="Broadway BT" pitchFamily="82" charset="0"/>
              </a:rPr>
              <a:t>D</a:t>
            </a:r>
            <a:endParaRPr lang="zh-CN" altLang="en-US" sz="3600">
              <a:solidFill>
                <a:schemeClr val="bg1"/>
              </a:solidFill>
              <a:latin typeface="Broadway BT" pitchFamily="8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380B76C-9B8A-1943-B843-F6C8043A9E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367" y="3291165"/>
            <a:ext cx="5155686" cy="2727830"/>
          </a:xfrm>
          <a:prstGeom prst="rect">
            <a:avLst/>
          </a:prstGeom>
        </p:spPr>
      </p:pic>
      <p:sp>
        <p:nvSpPr>
          <p:cNvPr id="19" name="文本框 19">
            <a:extLst>
              <a:ext uri="{FF2B5EF4-FFF2-40B4-BE49-F238E27FC236}">
                <a16:creationId xmlns:a16="http://schemas.microsoft.com/office/drawing/2014/main" id="{F9B6E12B-8608-3F45-822E-298BD9655807}"/>
              </a:ext>
            </a:extLst>
          </p:cNvPr>
          <p:cNvSpPr txBox="1"/>
          <p:nvPr/>
        </p:nvSpPr>
        <p:spPr>
          <a:xfrm>
            <a:off x="6564842" y="1206629"/>
            <a:ext cx="5099050" cy="461665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Detection:</a:t>
            </a:r>
          </a:p>
        </p:txBody>
      </p:sp>
      <p:sp>
        <p:nvSpPr>
          <p:cNvPr id="21" name="文本框 27">
            <a:extLst>
              <a:ext uri="{FF2B5EF4-FFF2-40B4-BE49-F238E27FC236}">
                <a16:creationId xmlns:a16="http://schemas.microsoft.com/office/drawing/2014/main" id="{404E261B-1266-824F-AECB-F164EB2BEAB9}"/>
              </a:ext>
            </a:extLst>
          </p:cNvPr>
          <p:cNvSpPr txBox="1"/>
          <p:nvPr/>
        </p:nvSpPr>
        <p:spPr>
          <a:xfrm>
            <a:off x="7172590" y="5618885"/>
            <a:ext cx="4540250" cy="800219"/>
          </a:xfrm>
          <a:prstGeom prst="rect">
            <a:avLst/>
          </a:prstGeom>
          <a:noFill/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It took police forces a few months before identifying the criminals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6FE2CF-4168-3B4A-9007-8B8EA442A0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266" name="文本框 3">
            <a:extLst>
              <a:ext uri="{FF2B5EF4-FFF2-40B4-BE49-F238E27FC236}">
                <a16:creationId xmlns:a16="http://schemas.microsoft.com/office/drawing/2014/main" id="{2AA24D14-A517-344D-B711-0A4ABB8D12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90700" y="1652587"/>
            <a:ext cx="2324100" cy="3770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3900" dirty="0">
                <a:solidFill>
                  <a:srgbClr val="A6A6A6"/>
                </a:solidFill>
                <a:latin typeface="Broadway BT" pitchFamily="82" charset="0"/>
                <a:ea typeface="微软雅黑" panose="020B0503020204020204" pitchFamily="34" charset="-122"/>
              </a:rPr>
              <a:t>2</a:t>
            </a:r>
            <a:endParaRPr lang="zh-CN" altLang="en-US" sz="23900" dirty="0">
              <a:solidFill>
                <a:srgbClr val="A6A6A6"/>
              </a:solidFill>
              <a:latin typeface="Broadway BT" pitchFamily="82" charset="0"/>
              <a:ea typeface="微软雅黑" panose="020B0503020204020204" pitchFamily="34" charset="-122"/>
            </a:endParaRPr>
          </a:p>
        </p:txBody>
      </p:sp>
      <p:sp>
        <p:nvSpPr>
          <p:cNvPr id="11267" name="文本框 4">
            <a:extLst>
              <a:ext uri="{FF2B5EF4-FFF2-40B4-BE49-F238E27FC236}">
                <a16:creationId xmlns:a16="http://schemas.microsoft.com/office/drawing/2014/main" id="{8654753E-9D9B-6340-91BD-F4B83E3763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41788" y="3427412"/>
            <a:ext cx="6861175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Dataset</a:t>
            </a:r>
            <a:endParaRPr lang="zh-CN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695F36C5-405E-4729-B441-BB9EA20047A0}"/>
              </a:ext>
            </a:extLst>
          </p:cNvPr>
          <p:cNvSpPr/>
          <p:nvPr/>
        </p:nvSpPr>
        <p:spPr>
          <a:xfrm>
            <a:off x="4281488" y="2738437"/>
            <a:ext cx="4170534" cy="650875"/>
          </a:xfrm>
          <a:prstGeom prst="rect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269" name="文本框 9">
            <a:extLst>
              <a:ext uri="{FF2B5EF4-FFF2-40B4-BE49-F238E27FC236}">
                <a16:creationId xmlns:a16="http://schemas.microsoft.com/office/drawing/2014/main" id="{93C2E037-9F4B-844F-B14B-BEF17489B2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81488" y="2619871"/>
            <a:ext cx="443002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dirty="0">
                <a:solidFill>
                  <a:schemeClr val="bg1"/>
                </a:solidFill>
              </a:rPr>
              <a:t>Credit Card Fraud Detection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文本框 1">
            <a:extLst>
              <a:ext uri="{FF2B5EF4-FFF2-40B4-BE49-F238E27FC236}">
                <a16:creationId xmlns:a16="http://schemas.microsoft.com/office/drawing/2014/main" id="{19381B37-8126-40D1-ABD2-EE3DF954787F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03238" y="285750"/>
            <a:ext cx="375443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3200" dirty="0">
                <a:solidFill>
                  <a:schemeClr val="bg2">
                    <a:lumMod val="10000"/>
                  </a:schemeClr>
                </a:solidFill>
                <a:latin typeface="微软雅黑" pitchFamily="34" charset="-122"/>
                <a:ea typeface="微软雅黑" pitchFamily="34" charset="-122"/>
              </a:rPr>
              <a:t>Dataset</a:t>
            </a:r>
            <a:endParaRPr lang="zh-CN" altLang="en-US" sz="3200" dirty="0">
              <a:solidFill>
                <a:schemeClr val="bg2">
                  <a:lumMod val="1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736D768-4AD4-41F4-A7FD-EFB9DC9B1E9C}"/>
              </a:ext>
            </a:extLst>
          </p:cNvPr>
          <p:cNvCxnSpPr>
            <a:cxnSpLocks/>
          </p:cNvCxnSpPr>
          <p:nvPr/>
        </p:nvCxnSpPr>
        <p:spPr>
          <a:xfrm>
            <a:off x="628650" y="987956"/>
            <a:ext cx="1410215" cy="0"/>
          </a:xfrm>
          <a:prstGeom prst="line">
            <a:avLst/>
          </a:prstGeom>
          <a:ln w="3175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36D64975-654A-4F21-B80F-207F69AE6270}"/>
              </a:ext>
            </a:extLst>
          </p:cNvPr>
          <p:cNvCxnSpPr>
            <a:cxnSpLocks/>
          </p:cNvCxnSpPr>
          <p:nvPr/>
        </p:nvCxnSpPr>
        <p:spPr>
          <a:xfrm>
            <a:off x="5851989" y="1808558"/>
            <a:ext cx="1143530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  <a:alpha val="69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E92EACA9-09D1-41C9-802D-B8B08C9C22AC}"/>
              </a:ext>
            </a:extLst>
          </p:cNvPr>
          <p:cNvSpPr/>
          <p:nvPr/>
        </p:nvSpPr>
        <p:spPr>
          <a:xfrm rot="18837224">
            <a:off x="7147919" y="1586308"/>
            <a:ext cx="444500" cy="444500"/>
          </a:xfrm>
          <a:prstGeom prst="rect">
            <a:avLst/>
          </a:prstGeom>
          <a:solidFill>
            <a:srgbClr val="88E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C344A48-AE13-4680-8BAD-D1686226DF6C}"/>
              </a:ext>
            </a:extLst>
          </p:cNvPr>
          <p:cNvSpPr/>
          <p:nvPr/>
        </p:nvSpPr>
        <p:spPr>
          <a:xfrm rot="18837224">
            <a:off x="7181779" y="3293928"/>
            <a:ext cx="444500" cy="444500"/>
          </a:xfrm>
          <a:prstGeom prst="rect">
            <a:avLst/>
          </a:prstGeom>
          <a:solidFill>
            <a:srgbClr val="88E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A63D7ABE-6730-4F2B-BA00-CF596A81580B}"/>
              </a:ext>
            </a:extLst>
          </p:cNvPr>
          <p:cNvCxnSpPr>
            <a:cxnSpLocks/>
          </p:cNvCxnSpPr>
          <p:nvPr/>
        </p:nvCxnSpPr>
        <p:spPr>
          <a:xfrm>
            <a:off x="5851989" y="5457161"/>
            <a:ext cx="1244064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  <a:alpha val="69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3E64D4F4-9DAE-4FBD-A03E-8630CF7852FB}"/>
              </a:ext>
            </a:extLst>
          </p:cNvPr>
          <p:cNvSpPr/>
          <p:nvPr/>
        </p:nvSpPr>
        <p:spPr>
          <a:xfrm rot="18837224">
            <a:off x="7232578" y="5220624"/>
            <a:ext cx="444500" cy="444500"/>
          </a:xfrm>
          <a:prstGeom prst="rect">
            <a:avLst/>
          </a:prstGeom>
          <a:solidFill>
            <a:srgbClr val="88E0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299" name="文本框 21">
            <a:extLst>
              <a:ext uri="{FF2B5EF4-FFF2-40B4-BE49-F238E27FC236}">
                <a16:creationId xmlns:a16="http://schemas.microsoft.com/office/drawing/2014/main" id="{60976B4D-0AC6-EA42-80AC-AE4B452C768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0054" y="1290189"/>
            <a:ext cx="3613069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dirty="0"/>
              <a:t>Transactions made by credit cards in </a:t>
            </a:r>
            <a:r>
              <a:rPr lang="en-US" b="1" dirty="0"/>
              <a:t>September 2013</a:t>
            </a:r>
            <a:r>
              <a:rPr lang="en-US" dirty="0"/>
              <a:t> by European cardholders </a:t>
            </a:r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01" name="文本框 22">
            <a:extLst>
              <a:ext uri="{FF2B5EF4-FFF2-40B4-BE49-F238E27FC236}">
                <a16:creationId xmlns:a16="http://schemas.microsoft.com/office/drawing/2014/main" id="{E185AE18-2539-A847-A545-6178A3FA1A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0055" y="3106071"/>
            <a:ext cx="3660693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dirty="0"/>
              <a:t>Contains only numerical input variables which are the result of a </a:t>
            </a:r>
            <a:r>
              <a:rPr lang="en-US" b="1" dirty="0"/>
              <a:t>PCA transformation</a:t>
            </a:r>
            <a:r>
              <a:rPr lang="en-US" sz="2400" dirty="0"/>
              <a:t> 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302" name="文本框 23">
            <a:extLst>
              <a:ext uri="{FF2B5EF4-FFF2-40B4-BE49-F238E27FC236}">
                <a16:creationId xmlns:a16="http://schemas.microsoft.com/office/drawing/2014/main" id="{12E303D6-2A86-874E-B1F3-1963D1016A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0054" y="4921953"/>
            <a:ext cx="3660694" cy="1815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dirty="0"/>
              <a:t>Not provided the </a:t>
            </a:r>
            <a:r>
              <a:rPr lang="en-US" b="1" dirty="0"/>
              <a:t>original features</a:t>
            </a:r>
            <a:r>
              <a:rPr lang="en-US" dirty="0"/>
              <a:t> and more background information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0A5FD466-9D62-4B95-80C4-32E079146D8C}"/>
              </a:ext>
            </a:extLst>
          </p:cNvPr>
          <p:cNvCxnSpPr>
            <a:cxnSpLocks/>
          </p:cNvCxnSpPr>
          <p:nvPr/>
        </p:nvCxnSpPr>
        <p:spPr>
          <a:xfrm>
            <a:off x="5851989" y="3471728"/>
            <a:ext cx="1129236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  <a:alpha val="69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>
            <a:extLst>
              <a:ext uri="{FF2B5EF4-FFF2-40B4-BE49-F238E27FC236}">
                <a16:creationId xmlns:a16="http://schemas.microsoft.com/office/drawing/2014/main" id="{A463A62E-058F-4244-88F9-E810249D98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86367" y="1290189"/>
            <a:ext cx="346206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Bernard MT Condensed" panose="02050806060905020404" pitchFamily="18" charset="77"/>
                <a:ea typeface="微软雅黑" panose="020B0503020204020204" pitchFamily="34" charset="-122"/>
                <a:cs typeface="Aldhabi" panose="020F0502020204030204" pitchFamily="34" charset="0"/>
              </a:rPr>
              <a:t>Fraud detection dataset includes:</a:t>
            </a:r>
            <a:endParaRPr lang="zh-CN" altLang="en-US" sz="2000" dirty="0">
              <a:latin typeface="Bernard MT Condensed" panose="02050806060905020404" pitchFamily="18" charset="77"/>
              <a:ea typeface="微软雅黑" panose="020B0503020204020204" pitchFamily="34" charset="-122"/>
              <a:cs typeface="Aldhabi" panose="020F050202020403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DB9F857-0DD6-454B-9F76-186399D87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850" y="2059947"/>
            <a:ext cx="4223941" cy="4047125"/>
          </a:xfrm>
          <a:prstGeom prst="rect">
            <a:avLst/>
          </a:prstGeom>
        </p:spPr>
      </p:pic>
    </p:spTree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文本框 1">
            <a:extLst>
              <a:ext uri="{FF2B5EF4-FFF2-40B4-BE49-F238E27FC236}">
                <a16:creationId xmlns:a16="http://schemas.microsoft.com/office/drawing/2014/main" id="{19381B37-8126-40D1-ABD2-EE3DF954787F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03238" y="285750"/>
            <a:ext cx="375443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3200" dirty="0">
                <a:solidFill>
                  <a:schemeClr val="bg2">
                    <a:lumMod val="10000"/>
                  </a:schemeClr>
                </a:solidFill>
                <a:latin typeface="微软雅黑" pitchFamily="34" charset="-122"/>
                <a:ea typeface="微软雅黑" pitchFamily="34" charset="-122"/>
              </a:rPr>
              <a:t>Data processing</a:t>
            </a:r>
            <a:endParaRPr lang="zh-CN" altLang="en-US" sz="3200" dirty="0">
              <a:solidFill>
                <a:schemeClr val="bg2">
                  <a:lumMod val="1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736D768-4AD4-41F4-A7FD-EFB9DC9B1E9C}"/>
              </a:ext>
            </a:extLst>
          </p:cNvPr>
          <p:cNvCxnSpPr>
            <a:cxnSpLocks/>
          </p:cNvCxnSpPr>
          <p:nvPr/>
        </p:nvCxnSpPr>
        <p:spPr>
          <a:xfrm>
            <a:off x="628650" y="987956"/>
            <a:ext cx="3004236" cy="0"/>
          </a:xfrm>
          <a:prstGeom prst="line">
            <a:avLst/>
          </a:prstGeom>
          <a:ln w="3175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0E793CF-AE8A-8240-A9B2-4C2E10F91B76}"/>
              </a:ext>
            </a:extLst>
          </p:cNvPr>
          <p:cNvSpPr txBox="1"/>
          <p:nvPr/>
        </p:nvSpPr>
        <p:spPr>
          <a:xfrm>
            <a:off x="628649" y="1668162"/>
            <a:ext cx="110484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Features V1, V2, ... V28 are the </a:t>
            </a:r>
            <a:r>
              <a:rPr lang="en-US" b="1" dirty="0"/>
              <a:t>principal components</a:t>
            </a:r>
            <a:r>
              <a:rPr lang="en-US" dirty="0"/>
              <a:t> obtained with PCA</a:t>
            </a:r>
          </a:p>
          <a:p>
            <a:pPr lvl="0"/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The only features which have not been transformed with PCA are </a:t>
            </a:r>
            <a:r>
              <a:rPr lang="en-US" b="1" dirty="0"/>
              <a:t>Time</a:t>
            </a:r>
            <a:r>
              <a:rPr lang="en-US" dirty="0"/>
              <a:t> and </a:t>
            </a:r>
            <a:r>
              <a:rPr lang="en-US" b="1" dirty="0"/>
              <a:t>Amount</a:t>
            </a:r>
            <a:r>
              <a:rPr lang="en-US" dirty="0"/>
              <a:t>. Feature </a:t>
            </a:r>
            <a:r>
              <a:rPr lang="en-US" b="1" dirty="0"/>
              <a:t>Time</a:t>
            </a:r>
            <a:r>
              <a:rPr lang="en-US" dirty="0"/>
              <a:t> contains the seconds elapsed between each transaction and the first transaction in the dataset. The feature </a:t>
            </a:r>
            <a:r>
              <a:rPr lang="en-US" b="1" dirty="0"/>
              <a:t>Amount</a:t>
            </a:r>
            <a:r>
              <a:rPr lang="en-US" dirty="0"/>
              <a:t> is the transaction Amount, this feature can be used for example-dependent cost-sensitive learning.</a:t>
            </a:r>
          </a:p>
          <a:p>
            <a:pPr lvl="0"/>
            <a:endParaRPr lang="en-US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dirty="0"/>
              <a:t>Feature </a:t>
            </a:r>
            <a:r>
              <a:rPr lang="en-US" b="1" dirty="0"/>
              <a:t>Class</a:t>
            </a:r>
            <a:r>
              <a:rPr lang="en-US" dirty="0"/>
              <a:t> is the response variable and it takes value 1 in case of fraud and 0 otherwise.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9EAF00-89CA-EB4B-9A60-B4AB821FD60A}"/>
              </a:ext>
            </a:extLst>
          </p:cNvPr>
          <p:cNvSpPr txBox="1"/>
          <p:nvPr/>
        </p:nvSpPr>
        <p:spPr>
          <a:xfrm>
            <a:off x="628650" y="4077731"/>
            <a:ext cx="1065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Scale the data except class and account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752516-EEB1-9148-9634-9F502D96D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4656691"/>
            <a:ext cx="5796865" cy="1718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22099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文本框 1">
            <a:extLst>
              <a:ext uri="{FF2B5EF4-FFF2-40B4-BE49-F238E27FC236}">
                <a16:creationId xmlns:a16="http://schemas.microsoft.com/office/drawing/2014/main" id="{19381B37-8126-40D1-ABD2-EE3DF954787F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03238" y="285750"/>
            <a:ext cx="375443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sz="3200" dirty="0">
                <a:solidFill>
                  <a:schemeClr val="bg2">
                    <a:lumMod val="10000"/>
                  </a:schemeClr>
                </a:solidFill>
                <a:latin typeface="微软雅黑" pitchFamily="34" charset="-122"/>
                <a:ea typeface="微软雅黑" pitchFamily="34" charset="-122"/>
              </a:rPr>
              <a:t>Data processing</a:t>
            </a:r>
            <a:endParaRPr lang="zh-CN" altLang="en-US" sz="3200" dirty="0">
              <a:solidFill>
                <a:schemeClr val="bg2">
                  <a:lumMod val="1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7736D768-4AD4-41F4-A7FD-EFB9DC9B1E9C}"/>
              </a:ext>
            </a:extLst>
          </p:cNvPr>
          <p:cNvCxnSpPr>
            <a:cxnSpLocks/>
          </p:cNvCxnSpPr>
          <p:nvPr/>
        </p:nvCxnSpPr>
        <p:spPr>
          <a:xfrm>
            <a:off x="628650" y="987956"/>
            <a:ext cx="3004236" cy="0"/>
          </a:xfrm>
          <a:prstGeom prst="line">
            <a:avLst/>
          </a:prstGeom>
          <a:ln w="31750" cap="rnd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50E793CF-AE8A-8240-A9B2-4C2E10F91B76}"/>
              </a:ext>
            </a:extLst>
          </p:cNvPr>
          <p:cNvSpPr txBox="1"/>
          <p:nvPr/>
        </p:nvSpPr>
        <p:spPr>
          <a:xfrm>
            <a:off x="628649" y="3236664"/>
            <a:ext cx="1104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Use IQR to delete those out liars which affect badly on our prediction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D3220-A98C-6847-940C-905C51DD16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49" y="3757688"/>
            <a:ext cx="5202366" cy="286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4DD9679-7B63-424C-8ACC-D5508C011766}"/>
              </a:ext>
            </a:extLst>
          </p:cNvPr>
          <p:cNvSpPr txBox="1"/>
          <p:nvPr/>
        </p:nvSpPr>
        <p:spPr>
          <a:xfrm>
            <a:off x="628648" y="1324465"/>
            <a:ext cx="1104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Random undersampling to resample the data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1B6265-B52E-FC40-BF09-223267490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49" y="1847902"/>
            <a:ext cx="48768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642006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B51F56-4400-A143-88B7-BE9776B42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7410" name="矩形 3">
            <a:extLst>
              <a:ext uri="{FF2B5EF4-FFF2-40B4-BE49-F238E27FC236}">
                <a16:creationId xmlns:a16="http://schemas.microsoft.com/office/drawing/2014/main" id="{F5DFD4E8-2152-F94F-AF9F-42EA263F21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7246" y="1743075"/>
            <a:ext cx="2324675" cy="377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23900" dirty="0">
                <a:solidFill>
                  <a:srgbClr val="A6A6A6"/>
                </a:solidFill>
                <a:latin typeface="Broadway BT" pitchFamily="82" charset="0"/>
                <a:ea typeface="微软雅黑" panose="020B0503020204020204" pitchFamily="34" charset="-122"/>
              </a:rPr>
              <a:t>3</a:t>
            </a:r>
            <a:endParaRPr lang="zh-CN" altLang="en-US" sz="23900" dirty="0">
              <a:solidFill>
                <a:srgbClr val="A6A6A6"/>
              </a:solidFill>
              <a:latin typeface="Broadway BT" pitchFamily="82" charset="0"/>
              <a:ea typeface="微软雅黑" panose="020B0503020204020204" pitchFamily="34" charset="-122"/>
            </a:endParaRPr>
          </a:p>
        </p:txBody>
      </p:sp>
      <p:sp>
        <p:nvSpPr>
          <p:cNvPr id="17411" name="文本框 5">
            <a:extLst>
              <a:ext uri="{FF2B5EF4-FFF2-40B4-BE49-F238E27FC236}">
                <a16:creationId xmlns:a16="http://schemas.microsoft.com/office/drawing/2014/main" id="{17846DC2-EDB1-BE48-95E0-56F3DBF48E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72933" y="3429000"/>
            <a:ext cx="90551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zh-CN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Methodology</a:t>
            </a:r>
            <a:endParaRPr lang="zh-CN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7A26103-9C3A-40CC-81CA-0F953E7614BB}"/>
              </a:ext>
            </a:extLst>
          </p:cNvPr>
          <p:cNvSpPr/>
          <p:nvPr/>
        </p:nvSpPr>
        <p:spPr>
          <a:xfrm>
            <a:off x="3769782" y="2714625"/>
            <a:ext cx="4126185" cy="650875"/>
          </a:xfrm>
          <a:prstGeom prst="rect">
            <a:avLst/>
          </a:prstGeom>
          <a:solidFill>
            <a:srgbClr val="3FCD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413" name="文本框 9">
            <a:extLst>
              <a:ext uri="{FF2B5EF4-FFF2-40B4-BE49-F238E27FC236}">
                <a16:creationId xmlns:a16="http://schemas.microsoft.com/office/drawing/2014/main" id="{E7CA06D6-EEE4-6946-AE3D-ECAE91CA50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9782" y="2596059"/>
            <a:ext cx="4410390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dirty="0">
                <a:solidFill>
                  <a:schemeClr val="bg1"/>
                </a:solidFill>
              </a:rPr>
              <a:t>Credit Card Fraud Detection</a:t>
            </a:r>
            <a:r>
              <a:rPr lang="en-US" sz="4400" dirty="0">
                <a:solidFill>
                  <a:schemeClr val="bg1"/>
                </a:solidFill>
              </a:rPr>
              <a:t> </a:t>
            </a:r>
            <a:endParaRPr lang="zh-CN" altLang="en-US" sz="4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2238</TotalTime>
  <Words>516</Words>
  <Application>Microsoft Macintosh PowerPoint</Application>
  <PresentationFormat>Widescreen</PresentationFormat>
  <Paragraphs>90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2" baseType="lpstr">
      <vt:lpstr>Microsoft YaHei</vt:lpstr>
      <vt:lpstr>Arial</vt:lpstr>
      <vt:lpstr>Kozuka Gothic Pr6N H</vt:lpstr>
      <vt:lpstr>Broadway BT</vt:lpstr>
      <vt:lpstr>Calibri Light</vt:lpstr>
      <vt:lpstr>Bernard MT Condensed</vt:lpstr>
      <vt:lpstr>Calibri</vt:lpstr>
      <vt:lpstr>Microsoft YaHei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SVM model</vt:lpstr>
      <vt:lpstr>KNN model</vt:lpstr>
      <vt:lpstr>DNN model</vt:lpstr>
      <vt:lpstr>Random Forest</vt:lpstr>
      <vt:lpstr>XGBoost</vt:lpstr>
      <vt:lpstr>Logistics Regression</vt:lpstr>
      <vt:lpstr>Cost-Sensitive learning</vt:lpstr>
      <vt:lpstr>Bayes Minimum Risk (BMR)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SunJun</dc:creator>
  <cp:lastModifiedBy>Liu, Xuhang</cp:lastModifiedBy>
  <cp:revision>284</cp:revision>
  <dcterms:created xsi:type="dcterms:W3CDTF">2014-10-18T15:15:53Z</dcterms:created>
  <dcterms:modified xsi:type="dcterms:W3CDTF">2019-09-11T01:56:41Z</dcterms:modified>
</cp:coreProperties>
</file>